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8350" r:id="rId1"/>
  </p:sldMasterIdLst>
  <p:notesMasterIdLst>
    <p:notesMasterId r:id="rId65"/>
  </p:notesMasterIdLst>
  <p:handoutMasterIdLst>
    <p:handoutMasterId r:id="rId66"/>
  </p:handoutMasterIdLst>
  <p:sldIdLst>
    <p:sldId id="437" r:id="rId2"/>
    <p:sldId id="438" r:id="rId3"/>
    <p:sldId id="380" r:id="rId4"/>
    <p:sldId id="614" r:id="rId5"/>
    <p:sldId id="422" r:id="rId6"/>
    <p:sldId id="592" r:id="rId7"/>
    <p:sldId id="478" r:id="rId8"/>
    <p:sldId id="479" r:id="rId9"/>
    <p:sldId id="340" r:id="rId10"/>
    <p:sldId id="540" r:id="rId11"/>
    <p:sldId id="392" r:id="rId12"/>
    <p:sldId id="593" r:id="rId13"/>
    <p:sldId id="602" r:id="rId14"/>
    <p:sldId id="590" r:id="rId15"/>
    <p:sldId id="393" r:id="rId16"/>
    <p:sldId id="596" r:id="rId17"/>
    <p:sldId id="395" r:id="rId18"/>
    <p:sldId id="595" r:id="rId19"/>
    <p:sldId id="597" r:id="rId20"/>
    <p:sldId id="542" r:id="rId21"/>
    <p:sldId id="598" r:id="rId22"/>
    <p:sldId id="544" r:id="rId23"/>
    <p:sldId id="430" r:id="rId24"/>
    <p:sldId id="418" r:id="rId25"/>
    <p:sldId id="603" r:id="rId26"/>
    <p:sldId id="599" r:id="rId27"/>
    <p:sldId id="600" r:id="rId28"/>
    <p:sldId id="601" r:id="rId29"/>
    <p:sldId id="607" r:id="rId30"/>
    <p:sldId id="604" r:id="rId31"/>
    <p:sldId id="605" r:id="rId32"/>
    <p:sldId id="432" r:id="rId33"/>
    <p:sldId id="446" r:id="rId34"/>
    <p:sldId id="449" r:id="rId35"/>
    <p:sldId id="608" r:id="rId36"/>
    <p:sldId id="609" r:id="rId37"/>
    <p:sldId id="594" r:id="rId38"/>
    <p:sldId id="453" r:id="rId39"/>
    <p:sldId id="454" r:id="rId40"/>
    <p:sldId id="568" r:id="rId41"/>
    <p:sldId id="569" r:id="rId42"/>
    <p:sldId id="455" r:id="rId43"/>
    <p:sldId id="510" r:id="rId44"/>
    <p:sldId id="511" r:id="rId45"/>
    <p:sldId id="458" r:id="rId46"/>
    <p:sldId id="480" r:id="rId47"/>
    <p:sldId id="570" r:id="rId48"/>
    <p:sldId id="573" r:id="rId49"/>
    <p:sldId id="579" r:id="rId50"/>
    <p:sldId id="571" r:id="rId51"/>
    <p:sldId id="580" r:id="rId52"/>
    <p:sldId id="572" r:id="rId53"/>
    <p:sldId id="464" r:id="rId54"/>
    <p:sldId id="582" r:id="rId55"/>
    <p:sldId id="585" r:id="rId56"/>
    <p:sldId id="587" r:id="rId57"/>
    <p:sldId id="588" r:id="rId58"/>
    <p:sldId id="589" r:id="rId59"/>
    <p:sldId id="591" r:id="rId60"/>
    <p:sldId id="610" r:id="rId61"/>
    <p:sldId id="611" r:id="rId62"/>
    <p:sldId id="612" r:id="rId63"/>
    <p:sldId id="291" r:id="rId64"/>
  </p:sldIdLst>
  <p:sldSz cx="9144000" cy="5143500" type="screen16x9"/>
  <p:notesSz cx="6858000" cy="9144000"/>
  <p:embeddedFontLst>
    <p:embeddedFont>
      <p:font typeface="楷体" pitchFamily="49" charset="-122"/>
      <p:regular r:id="rId67"/>
    </p:embeddedFont>
    <p:embeddedFont>
      <p:font typeface="Calibri" pitchFamily="34" charset="0"/>
      <p:regular r:id="rId68"/>
      <p:bold r:id="rId69"/>
      <p:italic r:id="rId70"/>
      <p:boldItalic r:id="rId71"/>
    </p:embeddedFont>
    <p:embeddedFont>
      <p:font typeface="Dotum" charset="-127"/>
      <p:regular r:id="rId72"/>
    </p:embeddedFont>
    <p:embeddedFont>
      <p:font typeface="楷体_GB2312" charset="-122"/>
      <p:regular r:id="rId73"/>
    </p:embeddedFont>
    <p:embeddedFont>
      <p:font typeface="微软雅黑" pitchFamily="34" charset="-122"/>
      <p:regular r:id="rId74"/>
      <p:bold r:id="rId75"/>
    </p:embeddedFont>
    <p:embeddedFont>
      <p:font typeface="华文楷体" pitchFamily="2" charset="-122"/>
      <p:regular r:id="rId76"/>
    </p:embeddedFont>
    <p:embeddedFont>
      <p:font typeface="汉语拼音" charset="0"/>
      <p:regular r:id="rId77"/>
    </p:embeddedFont>
    <p:embeddedFont>
      <p:font typeface="黑体" pitchFamily="49" charset="-122"/>
      <p:regular r:id="rId78"/>
    </p:embeddedFont>
    <p:embeddedFont>
      <p:font typeface="Impact" pitchFamily="34" charset="0"/>
      <p:regular r:id="rId79"/>
    </p:embeddedFont>
  </p:embeddedFont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063" autoAdjust="0"/>
  </p:normalViewPr>
  <p:slideViewPr>
    <p:cSldViewPr>
      <p:cViewPr>
        <p:scale>
          <a:sx n="110" d="100"/>
          <a:sy n="110" d="100"/>
        </p:scale>
        <p:origin x="-1110" y="-56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2.fntdata"/><Relationship Id="rId76"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6.fntdata"/><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94CBA2BD-00D6-463F-9A7B-53BAC6802F59}" type="datetimeFigureOut">
              <a:rPr lang="zh-CN" altLang="en-US"/>
              <a:pPr>
                <a:defRPr/>
              </a:pPr>
              <a:t>2024/8/19</a:t>
            </a:fld>
            <a:endParaRPr lang="zh-CN" altLang="en-US"/>
          </a:p>
        </p:txBody>
      </p:sp>
      <p:sp>
        <p:nvSpPr>
          <p:cNvPr id="4" name="页脚占位符 3">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BB98F24-065C-4305-AE3E-D6D94E7C8762}" type="slidenum">
              <a:rPr lang="zh-CN" altLang="en-US"/>
              <a:pPr>
                <a:defRPr/>
              </a:pPr>
              <a:t>‹#›</a:t>
            </a:fld>
            <a:endParaRPr lang="zh-CN" altLang="en-US"/>
          </a:p>
        </p:txBody>
      </p:sp>
    </p:spTree>
    <p:extLst>
      <p:ext uri="{BB962C8B-B14F-4D97-AF65-F5344CB8AC3E}">
        <p14:creationId xmlns:p14="http://schemas.microsoft.com/office/powerpoint/2010/main" val="22018277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BD24F37B-1416-4C1C-9D46-3FCD699F121B}" type="datetimeFigureOut">
              <a:rPr lang="zh-CN" altLang="en-US"/>
              <a:pPr>
                <a:defRPr/>
              </a:pPr>
              <a:t>2024/8/19</a:t>
            </a:fld>
            <a:endParaRPr lang="zh-CN" altLang="en-US"/>
          </a:p>
        </p:txBody>
      </p:sp>
      <p:sp>
        <p:nvSpPr>
          <p:cNvPr id="4" name="幻灯片图像占位符 3">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714DACF-D16C-46EE-8FD3-FBA67EA7E552}" type="slidenum">
              <a:rPr lang="zh-CN" altLang="en-US"/>
              <a:pPr>
                <a:defRPr/>
              </a:pPr>
              <a:t>‹#›</a:t>
            </a:fld>
            <a:endParaRPr lang="zh-CN" altLang="en-US"/>
          </a:p>
        </p:txBody>
      </p:sp>
    </p:spTree>
    <p:extLst>
      <p:ext uri="{BB962C8B-B14F-4D97-AF65-F5344CB8AC3E}">
        <p14:creationId xmlns:p14="http://schemas.microsoft.com/office/powerpoint/2010/main" val="38798475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91438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72144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527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24676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261017"/>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981194"/>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476477"/>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577611"/>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923700"/>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44123"/>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522386"/>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29895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264940"/>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647703"/>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7868686"/>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622505"/>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769513"/>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799934"/>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482266"/>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7475768"/>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3089002"/>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817294"/>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66732"/>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066419"/>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225568"/>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469851"/>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414168"/>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692740"/>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6874014"/>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848553"/>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576219"/>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497681"/>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098625"/>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686252"/>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182632"/>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8996721"/>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651993"/>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矩形 6"/>
          <p:cNvSpPr>
            <a:spLocks noChangeArrowheads="1"/>
          </p:cNvSpPr>
          <p:nvPr/>
        </p:nvSpPr>
        <p:spPr bwMode="auto">
          <a:xfrm>
            <a:off x="5294015" y="51470"/>
            <a:ext cx="2446337" cy="500063"/>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kumimoji="1" lang="en-US" altLang="zh-CN" sz="2800" b="1" dirty="0">
                <a:solidFill>
                  <a:srgbClr val="A11111"/>
                </a:solidFill>
                <a:latin typeface="宋体" panose="02010600030101010101" pitchFamily="2" charset="-122"/>
              </a:rPr>
              <a:t>5 </a:t>
            </a:r>
            <a:r>
              <a:rPr kumimoji="1" lang="zh-CN" altLang="en-US" sz="2800" b="1" dirty="0">
                <a:solidFill>
                  <a:srgbClr val="A11111"/>
                </a:solidFill>
                <a:latin typeface="宋体" panose="02010600030101010101" pitchFamily="2" charset="-122"/>
              </a:rPr>
              <a:t>秋天的怀念</a:t>
            </a:r>
            <a:r>
              <a:rPr kumimoji="1" lang="en-US" altLang="zh-CN" sz="2400" b="1" dirty="0">
                <a:solidFill>
                  <a:srgbClr val="A11111"/>
                </a:solidFill>
                <a:latin typeface="宋体" panose="02010600030101010101" pitchFamily="2" charset="-122"/>
              </a:rPr>
              <a:t>/</a:t>
            </a:r>
          </a:p>
        </p:txBody>
      </p:sp>
      <p:pic>
        <p:nvPicPr>
          <p:cNvPr id="8" name="Picture 2" descr="C:\Users\Administrator\Desktop\初中七彩课堂图标.png"/>
          <p:cNvPicPr>
            <a:picLocks noChangeAspect="1" noChangeArrowheads="1"/>
          </p:cNvPicPr>
          <p:nvPr userDrawn="1"/>
        </p:nvPicPr>
        <p:blipFill>
          <a:blip r:embed="rId35"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C:\Users\Administrator\Desktop\1.jpg"/>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a:off x="-108520" y="4671392"/>
            <a:ext cx="9361040" cy="5646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557380"/>
      </p:ext>
    </p:extLst>
  </p:cSld>
  <p:clrMap bg1="lt1" tx1="dk1" bg2="lt2" tx2="dk2" accent1="accent1" accent2="accent2" accent3="accent3" accent4="accent4" accent5="accent5" accent6="accent6" hlink="hlink" folHlink="folHlink"/>
  <p:sldLayoutIdLst>
    <p:sldLayoutId id="2147488351" r:id="rId1"/>
    <p:sldLayoutId id="2147488352" r:id="rId2"/>
    <p:sldLayoutId id="2147488353" r:id="rId3"/>
    <p:sldLayoutId id="2147488354" r:id="rId4"/>
    <p:sldLayoutId id="2147488355" r:id="rId5"/>
    <p:sldLayoutId id="2147488356" r:id="rId6"/>
    <p:sldLayoutId id="2147488357" r:id="rId7"/>
    <p:sldLayoutId id="2147488358" r:id="rId8"/>
    <p:sldLayoutId id="2147488359" r:id="rId9"/>
    <p:sldLayoutId id="2147488360" r:id="rId10"/>
    <p:sldLayoutId id="2147488361" r:id="rId11"/>
    <p:sldLayoutId id="2147488362" r:id="rId12"/>
    <p:sldLayoutId id="2147488363" r:id="rId13"/>
    <p:sldLayoutId id="2147488364" r:id="rId14"/>
    <p:sldLayoutId id="2147488365" r:id="rId15"/>
    <p:sldLayoutId id="2147488366" r:id="rId16"/>
    <p:sldLayoutId id="2147488367" r:id="rId17"/>
    <p:sldLayoutId id="2147488368" r:id="rId18"/>
    <p:sldLayoutId id="2147488369" r:id="rId19"/>
    <p:sldLayoutId id="2147488370" r:id="rId20"/>
    <p:sldLayoutId id="2147488371" r:id="rId21"/>
    <p:sldLayoutId id="2147488372" r:id="rId22"/>
    <p:sldLayoutId id="2147488373" r:id="rId23"/>
    <p:sldLayoutId id="2147488374" r:id="rId24"/>
    <p:sldLayoutId id="2147488375" r:id="rId25"/>
    <p:sldLayoutId id="2147488376" r:id="rId26"/>
    <p:sldLayoutId id="2147488377" r:id="rId27"/>
    <p:sldLayoutId id="2147488378" r:id="rId28"/>
    <p:sldLayoutId id="2147488379" r:id="rId29"/>
    <p:sldLayoutId id="2147488380" r:id="rId30"/>
    <p:sldLayoutId id="2147488381" r:id="rId31"/>
    <p:sldLayoutId id="2147488382" r:id="rId32"/>
    <p:sldLayoutId id="2147488383" r:id="rId33"/>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t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image" Target="../media/image1.png"/><Relationship Id="rId5" Type="http://schemas.openxmlformats.org/officeDocument/2006/relationships/slide" Target="slide3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tif"/><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Box 2"/>
          <p:cNvSpPr txBox="1">
            <a:spLocks noChangeArrowheads="1"/>
          </p:cNvSpPr>
          <p:nvPr/>
        </p:nvSpPr>
        <p:spPr bwMode="auto">
          <a:xfrm>
            <a:off x="611560" y="2931790"/>
            <a:ext cx="7566470" cy="984500"/>
          </a:xfrm>
          <a:prstGeom prst="rect">
            <a:avLst/>
          </a:prstGeom>
          <a:noFill/>
          <a:ln w="9525">
            <a:noFill/>
            <a:miter lim="800000"/>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今天，我们一起走进作家史铁生的笔下，看看他又是怎样描绘母亲</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的。</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3" name="TextBox 2"/>
          <p:cNvSpPr txBox="1">
            <a:spLocks noChangeArrowheads="1"/>
          </p:cNvSpPr>
          <p:nvPr/>
        </p:nvSpPr>
        <p:spPr bwMode="auto">
          <a:xfrm>
            <a:off x="749946" y="655058"/>
            <a:ext cx="7494462" cy="1052596"/>
          </a:xfrm>
          <a:prstGeom prst="rect">
            <a:avLst/>
          </a:prstGeom>
          <a:noFill/>
          <a:ln w="9525">
            <a:noFill/>
            <a:miter lim="800000"/>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有一位诗人曾这样说：</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“每当写到母亲，我的笔总是跪着行走。”</a:t>
            </a:r>
          </a:p>
        </p:txBody>
      </p:sp>
      <p:sp>
        <p:nvSpPr>
          <p:cNvPr id="4" name="TextBox 3"/>
          <p:cNvSpPr txBox="1">
            <a:spLocks noChangeArrowheads="1"/>
          </p:cNvSpPr>
          <p:nvPr/>
        </p:nvSpPr>
        <p:spPr bwMode="auto">
          <a:xfrm>
            <a:off x="749946" y="1731266"/>
            <a:ext cx="7494462" cy="984500"/>
          </a:xfrm>
          <a:prstGeom prst="rect">
            <a:avLst/>
          </a:prstGeom>
          <a:noFill/>
          <a:ln w="9525">
            <a:noFill/>
            <a:miter lim="800000"/>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为什么写到母亲，诗人的笔是跪着行走呢？</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这句话</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包含了诗人怎样的情感？</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blinds(horizontal)">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8"/>
          <p:cNvGrpSpPr/>
          <p:nvPr/>
        </p:nvGrpSpPr>
        <p:grpSpPr bwMode="auto">
          <a:xfrm>
            <a:off x="0" y="-20638"/>
            <a:ext cx="2006600" cy="523876"/>
            <a:chOff x="70" y="-63"/>
            <a:chExt cx="3161" cy="824"/>
          </a:xfrm>
        </p:grpSpPr>
        <p:sp>
          <p:nvSpPr>
            <p:cNvPr id="4710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整体感知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47107" name="文本框 1"/>
          <p:cNvSpPr txBox="1">
            <a:spLocks noChangeArrowheads="1"/>
          </p:cNvSpPr>
          <p:nvPr/>
        </p:nvSpPr>
        <p:spPr bwMode="auto">
          <a:xfrm>
            <a:off x="1187624" y="815231"/>
            <a:ext cx="5328592" cy="523220"/>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朗读课文思考下面的问题：</a:t>
            </a:r>
          </a:p>
        </p:txBody>
      </p:sp>
      <p:sp>
        <p:nvSpPr>
          <p:cNvPr id="7" name="内容占位符 2"/>
          <p:cNvSpPr>
            <a:spLocks noGrp="1"/>
          </p:cNvSpPr>
          <p:nvPr/>
        </p:nvSpPr>
        <p:spPr bwMode="auto">
          <a:xfrm>
            <a:off x="2291978" y="1745966"/>
            <a:ext cx="5136108" cy="432048"/>
          </a:xfrm>
          <a:prstGeom prst="rect">
            <a:avLst/>
          </a:prstGeom>
          <a:noFill/>
          <a:ln w="9525">
            <a:noFill/>
            <a:miter lim="800000"/>
          </a:ln>
        </p:spPr>
        <p:txBody>
          <a:bodyPr lIns="68580" tIns="34290" rIns="68580" bIns="34290"/>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1</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作者在秋天怀念的是谁？</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8" name="文本框 1"/>
          <p:cNvSpPr txBox="1">
            <a:spLocks noChangeArrowheads="1"/>
          </p:cNvSpPr>
          <p:nvPr/>
        </p:nvSpPr>
        <p:spPr bwMode="auto">
          <a:xfrm>
            <a:off x="3491880" y="2715766"/>
            <a:ext cx="1368152" cy="605294"/>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母亲</a:t>
            </a:r>
          </a:p>
        </p:txBody>
      </p:sp>
      <p:pic>
        <p:nvPicPr>
          <p:cNvPr id="9" name="图片 1"/>
          <p:cNvPicPr>
            <a:picLocks noChangeAspect="1"/>
          </p:cNvPicPr>
          <p:nvPr/>
        </p:nvPicPr>
        <p:blipFill>
          <a:blip r:embed="rId4"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003300" y="1781099"/>
            <a:ext cx="851088" cy="202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5 秋天的怀念.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774750"/>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1234"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2"/>
          <p:cNvSpPr>
            <a:spLocks noGrp="1"/>
          </p:cNvSpPr>
          <p:nvPr/>
        </p:nvSpPr>
        <p:spPr bwMode="auto">
          <a:xfrm>
            <a:off x="827584" y="684262"/>
            <a:ext cx="7886700" cy="591344"/>
          </a:xfrm>
          <a:prstGeom prst="rect">
            <a:avLst/>
          </a:prstGeom>
          <a:noFill/>
          <a:ln w="9525">
            <a:noFill/>
            <a:miter lim="800000"/>
          </a:ln>
        </p:spPr>
        <p:txBody>
          <a:bodyPr/>
          <a:lstStyle/>
          <a:p>
            <a:pPr marL="0" marR="0" lvl="0" indent="0" algn="l" defTabSz="914400" rtl="0" eaLnBrk="1" fontAlgn="base" latinLnBrk="0" hangingPunct="1">
              <a:lnSpc>
                <a:spcPts val="4000"/>
              </a:lnSpc>
              <a:spcBef>
                <a:spcPct val="2000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2</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.说一说课文围绕着“我”和母亲写了哪几件事。</a:t>
            </a:r>
          </a:p>
        </p:txBody>
      </p:sp>
      <p:sp>
        <p:nvSpPr>
          <p:cNvPr id="16386" name="文本框 4"/>
          <p:cNvSpPr txBox="1">
            <a:spLocks noChangeArrowheads="1"/>
          </p:cNvSpPr>
          <p:nvPr/>
        </p:nvSpPr>
        <p:spPr bwMode="auto">
          <a:xfrm>
            <a:off x="1536948" y="1419622"/>
            <a:ext cx="2747020" cy="605294"/>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0"/>
              </a:spcBef>
              <a:spcAft>
                <a:spcPct val="0"/>
              </a:spcAft>
              <a:buClrTx/>
              <a:buSzTx/>
              <a:buFont typeface="Arial" panose="020B0604020202020204" pitchFamily="34" charset="0"/>
              <a:buNone/>
              <a:tabLst/>
              <a:defRPr/>
            </a:pPr>
            <a:r>
              <a:rPr kumimoji="0" lang="zh-CN"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宋体" panose="02010600030101010101" pitchFamily="2" charset="-122"/>
              </a:rPr>
              <a:t>课文写了四件事：    </a:t>
            </a:r>
          </a:p>
        </p:txBody>
      </p:sp>
      <p:sp>
        <p:nvSpPr>
          <p:cNvPr id="2" name="文本框 1"/>
          <p:cNvSpPr txBox="1">
            <a:spLocks noChangeArrowheads="1"/>
          </p:cNvSpPr>
          <p:nvPr/>
        </p:nvSpPr>
        <p:spPr bwMode="auto">
          <a:xfrm>
            <a:off x="1639888" y="2093913"/>
            <a:ext cx="5444119"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宋体" panose="02010600030101010101" pitchFamily="2" charset="-122"/>
              </a:rPr>
              <a:t>①“我”发脾气时，母亲抚慰“我”。</a:t>
            </a:r>
          </a:p>
        </p:txBody>
      </p:sp>
      <p:sp>
        <p:nvSpPr>
          <p:cNvPr id="3" name="文本框 2"/>
          <p:cNvSpPr txBox="1">
            <a:spLocks noChangeArrowheads="1"/>
          </p:cNvSpPr>
          <p:nvPr/>
        </p:nvSpPr>
        <p:spPr bwMode="auto">
          <a:xfrm>
            <a:off x="1639888" y="2614141"/>
            <a:ext cx="4206601"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宋体" panose="02010600030101010101" pitchFamily="2" charset="-122"/>
              </a:rPr>
              <a:t>②母亲为了“我”隐瞒病情。</a:t>
            </a:r>
          </a:p>
        </p:txBody>
      </p:sp>
      <p:sp>
        <p:nvSpPr>
          <p:cNvPr id="4" name="文本框 3"/>
          <p:cNvSpPr txBox="1">
            <a:spLocks noChangeArrowheads="1"/>
          </p:cNvSpPr>
          <p:nvPr/>
        </p:nvSpPr>
        <p:spPr bwMode="auto">
          <a:xfrm>
            <a:off x="1639888" y="3118197"/>
            <a:ext cx="3897221"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宋体" panose="02010600030101010101" pitchFamily="2" charset="-122"/>
              </a:rPr>
              <a:t>③母亲央求“我”去看花。</a:t>
            </a:r>
          </a:p>
        </p:txBody>
      </p:sp>
      <p:sp>
        <p:nvSpPr>
          <p:cNvPr id="5" name="文本框 4"/>
          <p:cNvSpPr txBox="1">
            <a:spLocks noChangeArrowheads="1"/>
          </p:cNvSpPr>
          <p:nvPr/>
        </p:nvSpPr>
        <p:spPr bwMode="auto">
          <a:xfrm>
            <a:off x="1639888" y="3694261"/>
            <a:ext cx="2969083"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宋体" panose="02010600030101010101" pitchFamily="2" charset="-122"/>
              </a:rPr>
              <a:t>④母亲的临终嘱托。</a:t>
            </a:r>
          </a:p>
        </p:txBody>
      </p:sp>
      <p:grpSp>
        <p:nvGrpSpPr>
          <p:cNvPr id="49159" name="组合 8"/>
          <p:cNvGrpSpPr/>
          <p:nvPr/>
        </p:nvGrpSpPr>
        <p:grpSpPr bwMode="auto">
          <a:xfrm>
            <a:off x="0" y="-20638"/>
            <a:ext cx="2006600" cy="523876"/>
            <a:chOff x="70" y="-63"/>
            <a:chExt cx="3161" cy="824"/>
          </a:xfrm>
        </p:grpSpPr>
        <p:sp>
          <p:nvSpPr>
            <p:cNvPr id="4916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bwMode="auto">
          <a:xfrm>
            <a:off x="0" y="-20638"/>
            <a:ext cx="2006600" cy="523876"/>
            <a:chOff x="70" y="-63"/>
            <a:chExt cx="3161" cy="824"/>
          </a:xfrm>
        </p:grpSpPr>
        <p:sp>
          <p:nvSpPr>
            <p:cNvPr id="3"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内容占位符 2"/>
          <p:cNvSpPr>
            <a:spLocks noGrp="1"/>
          </p:cNvSpPr>
          <p:nvPr/>
        </p:nvSpPr>
        <p:spPr bwMode="auto">
          <a:xfrm>
            <a:off x="1062757" y="1131590"/>
            <a:ext cx="6708514" cy="432048"/>
          </a:xfrm>
          <a:prstGeom prst="rect">
            <a:avLst/>
          </a:prstGeom>
          <a:noFill/>
          <a:ln w="9525">
            <a:noFill/>
            <a:miter lim="800000"/>
          </a:ln>
        </p:spPr>
        <p:txBody>
          <a:bodyPr lIns="68580" tIns="34290" rIns="68580" bIns="34290"/>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3</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文中</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写母亲</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给“我”的嘱托是什么？</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7" name="TextBox 6"/>
          <p:cNvSpPr txBox="1"/>
          <p:nvPr/>
        </p:nvSpPr>
        <p:spPr>
          <a:xfrm>
            <a:off x="1259632" y="1923678"/>
            <a:ext cx="5712644" cy="1384995"/>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咱娘儿俩在一块儿，好好儿活，好好</a:t>
            </a:r>
            <a:r>
              <a:rPr kumimoji="0" lang="zh-CN" altLang="en-US" sz="28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儿活</a:t>
            </a:r>
            <a:r>
              <a:rPr kumimoji="0" lang="en-US" altLang="zh-CN"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endPar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xmlns:p14="http://schemas.microsoft.com/office/powerpoint/2010/main" val="420458506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圆角矩形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627534"/>
            <a:ext cx="7333952"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9"/>
          <p:cNvGrpSpPr/>
          <p:nvPr/>
        </p:nvGrpSpPr>
        <p:grpSpPr bwMode="auto">
          <a:xfrm>
            <a:off x="44450" y="-39688"/>
            <a:ext cx="2006600" cy="522288"/>
            <a:chOff x="70" y="-63"/>
            <a:chExt cx="3160" cy="824"/>
          </a:xfrm>
        </p:grpSpPr>
        <p:sp>
          <p:nvSpPr>
            <p:cNvPr id="4"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pic>
        <p:nvPicPr>
          <p:cNvPr id="7"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683568" y="1635124"/>
            <a:ext cx="1101682" cy="261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2"/>
          <p:cNvSpPr>
            <a:spLocks noChangeArrowheads="1"/>
          </p:cNvSpPr>
          <p:nvPr/>
        </p:nvSpPr>
        <p:spPr bwMode="auto">
          <a:xfrm>
            <a:off x="2267744" y="1131590"/>
            <a:ext cx="5977135"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    细读课文</a:t>
            </a:r>
            <a:r>
              <a:rPr kumimoji="0" lang="zh-CN" altLang="en-US" sz="2800" b="0" i="0" u="none" strike="noStrike" kern="1200" cap="none" spc="0" normalizeH="0" baseline="0" noProof="0" dirty="0" smtClean="0">
                <a:ln>
                  <a:noFill/>
                </a:ln>
                <a:solidFill>
                  <a:srgbClr val="A96A00"/>
                </a:solidFill>
                <a:effectLst/>
                <a:uLnTx/>
                <a:uFillTx/>
                <a:latin typeface="黑体" pitchFamily="49" charset="-122"/>
                <a:ea typeface="黑体" pitchFamily="49" charset="-122"/>
                <a:cs typeface="+mn-cs"/>
              </a:rPr>
              <a:t>，思考“</a:t>
            </a: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我”双腿瘫痪后，有没有“好好儿活”？“我”的生活态度是怎样的？体现在哪里？</a:t>
            </a:r>
          </a:p>
        </p:txBody>
      </p:sp>
    </p:spTree>
    <p:extLst>
      <p:ext uri="{BB962C8B-B14F-4D97-AF65-F5344CB8AC3E}">
        <p14:creationId xmlns:p14="http://schemas.microsoft.com/office/powerpoint/2010/main" val="2570601068"/>
      </p:ext>
    </p:extLst>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5"/>
          <p:cNvGrpSpPr/>
          <p:nvPr/>
        </p:nvGrpSpPr>
        <p:grpSpPr bwMode="auto">
          <a:xfrm>
            <a:off x="44450" y="-39688"/>
            <a:ext cx="2006600" cy="522288"/>
            <a:chOff x="70" y="-63"/>
            <a:chExt cx="3160" cy="824"/>
          </a:xfrm>
        </p:grpSpPr>
        <p:sp>
          <p:nvSpPr>
            <p:cNvPr id="8"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2" name="矩形 11"/>
          <p:cNvSpPr>
            <a:spLocks noChangeArrowheads="1"/>
          </p:cNvSpPr>
          <p:nvPr/>
        </p:nvSpPr>
        <p:spPr bwMode="auto">
          <a:xfrm>
            <a:off x="539552" y="1563638"/>
            <a:ext cx="5502275" cy="977900"/>
          </a:xfrm>
          <a:prstGeom prst="rect">
            <a:avLst/>
          </a:prstGeom>
          <a:noFill/>
          <a:ln w="9525">
            <a:noFill/>
            <a:miter lim="800000"/>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望着望着天上北归的雁阵</a:t>
            </a:r>
            <a:r>
              <a:rPr kumimoji="0" lang="zh-CN" altLang="en-US" sz="2400" b="1" i="0" u="none" strike="noStrike" kern="1200" cap="none" spc="0" normalizeH="0" baseline="0" noProof="0" dirty="0" smtClean="0">
                <a:ln>
                  <a:noFill/>
                </a:ln>
                <a:solidFill>
                  <a:prstClr val="black"/>
                </a:solidFill>
                <a:effectLst/>
                <a:uLnTx/>
                <a:uFillTx/>
                <a:latin typeface="楷体"/>
                <a:ea typeface="楷体"/>
                <a:cs typeface="楷体"/>
              </a:rPr>
              <a:t>，“我”会</a:t>
            </a:r>
            <a:endParaRPr kumimoji="0" lang="en-US" altLang="zh-CN" sz="2400" b="1" i="0" u="none" strike="noStrike" kern="1200" cap="none" spc="0" normalizeH="0" baseline="0" noProof="0" dirty="0">
              <a:ln>
                <a:noFill/>
              </a:ln>
              <a:solidFill>
                <a:prstClr val="black"/>
              </a:solidFill>
              <a:effectLst/>
              <a:uLnTx/>
              <a:uFillTx/>
              <a:latin typeface="楷体"/>
              <a:ea typeface="楷体"/>
              <a:cs typeface="楷体"/>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a:ea typeface="楷体"/>
                <a:cs typeface="楷体"/>
              </a:rPr>
              <a:t>——</a:t>
            </a:r>
            <a:r>
              <a:rPr kumimoji="0" lang="zh-CN" altLang="en-US" sz="2400" b="1" i="0" u="none" strike="noStrike" kern="1200" cap="none" spc="0" normalizeH="0" baseline="0" noProof="0" dirty="0">
                <a:ln>
                  <a:noFill/>
                </a:ln>
                <a:solidFill>
                  <a:srgbClr val="FF0000"/>
                </a:solidFill>
                <a:effectLst/>
                <a:uLnTx/>
                <a:uFillTx/>
                <a:latin typeface="楷体"/>
                <a:ea typeface="楷体"/>
                <a:cs typeface="楷体"/>
              </a:rPr>
              <a:t>突然把面前的玻璃砸碎 </a:t>
            </a:r>
          </a:p>
        </p:txBody>
      </p:sp>
      <p:sp>
        <p:nvSpPr>
          <p:cNvPr id="13" name="矩形 12"/>
          <p:cNvSpPr>
            <a:spLocks noChangeArrowheads="1"/>
          </p:cNvSpPr>
          <p:nvPr/>
        </p:nvSpPr>
        <p:spPr bwMode="auto">
          <a:xfrm>
            <a:off x="512985" y="2469530"/>
            <a:ext cx="6291263" cy="977900"/>
          </a:xfrm>
          <a:prstGeom prst="rect">
            <a:avLst/>
          </a:prstGeom>
          <a:noFill/>
          <a:ln w="9525">
            <a:noFill/>
            <a:miter lim="800000"/>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听着听着李谷一甜美的歌声</a:t>
            </a:r>
            <a:r>
              <a:rPr kumimoji="0" lang="zh-CN" altLang="en-US" sz="2400" b="1" i="0" u="none" strike="noStrike" kern="1200" cap="none" spc="0" normalizeH="0" baseline="0" noProof="0" dirty="0" smtClean="0">
                <a:ln>
                  <a:noFill/>
                </a:ln>
                <a:solidFill>
                  <a:prstClr val="black"/>
                </a:solidFill>
                <a:effectLst/>
                <a:uLnTx/>
                <a:uFillTx/>
                <a:latin typeface="楷体"/>
                <a:ea typeface="楷体"/>
                <a:cs typeface="楷体"/>
              </a:rPr>
              <a:t>，“我”会 </a:t>
            </a:r>
            <a:endParaRPr kumimoji="0" lang="en-US" altLang="zh-CN" sz="2400" b="1" i="0" u="none" strike="noStrike" kern="1200" cap="none" spc="0" normalizeH="0" baseline="0" noProof="0" dirty="0">
              <a:ln>
                <a:noFill/>
              </a:ln>
              <a:solidFill>
                <a:prstClr val="black"/>
              </a:solidFill>
              <a:effectLst/>
              <a:uLnTx/>
              <a:uFillTx/>
              <a:latin typeface="楷体"/>
              <a:ea typeface="楷体"/>
              <a:cs typeface="楷体"/>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a:ea typeface="楷体"/>
                <a:cs typeface="楷体"/>
              </a:rPr>
              <a:t>——</a:t>
            </a:r>
            <a:r>
              <a:rPr kumimoji="0" lang="zh-CN" altLang="en-US" sz="2400" b="1" i="0" u="none" strike="noStrike" kern="1200" cap="none" spc="0" normalizeH="0" baseline="0" noProof="0" dirty="0">
                <a:ln>
                  <a:noFill/>
                </a:ln>
                <a:solidFill>
                  <a:srgbClr val="FF0000"/>
                </a:solidFill>
                <a:effectLst/>
                <a:uLnTx/>
                <a:uFillTx/>
                <a:latin typeface="楷体"/>
                <a:ea typeface="楷体"/>
                <a:cs typeface="楷体"/>
              </a:rPr>
              <a:t>猛地把手边的东西摔向四周的墙壁 </a:t>
            </a:r>
          </a:p>
        </p:txBody>
      </p:sp>
      <p:sp>
        <p:nvSpPr>
          <p:cNvPr id="14" name="矩形 13"/>
          <p:cNvSpPr>
            <a:spLocks noChangeArrowheads="1"/>
          </p:cNvSpPr>
          <p:nvPr/>
        </p:nvSpPr>
        <p:spPr bwMode="auto">
          <a:xfrm>
            <a:off x="524098" y="3261618"/>
            <a:ext cx="6280150" cy="977900"/>
          </a:xfrm>
          <a:prstGeom prst="rect">
            <a:avLst/>
          </a:prstGeom>
          <a:noFill/>
          <a:ln w="9525">
            <a:noFill/>
            <a:miter lim="800000"/>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母亲</a:t>
            </a:r>
            <a:r>
              <a:rPr kumimoji="0" lang="zh-CN" altLang="en-US" sz="2400" b="1" i="0" u="none" strike="noStrike" kern="1200" cap="none" spc="0" normalizeH="0" baseline="0" noProof="0" dirty="0" smtClean="0">
                <a:ln>
                  <a:noFill/>
                </a:ln>
                <a:solidFill>
                  <a:prstClr val="black"/>
                </a:solidFill>
                <a:effectLst/>
                <a:uLnTx/>
                <a:uFillTx/>
                <a:latin typeface="楷体"/>
                <a:ea typeface="楷体"/>
                <a:cs typeface="楷体"/>
              </a:rPr>
              <a:t>让“我”去</a:t>
            </a: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看菊花</a:t>
            </a:r>
            <a:r>
              <a:rPr kumimoji="0" lang="zh-CN" altLang="en-US" sz="2400" b="1" i="0" u="none" strike="noStrike" kern="1200" cap="none" spc="0" normalizeH="0" baseline="0" noProof="0" dirty="0" smtClean="0">
                <a:ln>
                  <a:noFill/>
                </a:ln>
                <a:solidFill>
                  <a:prstClr val="black"/>
                </a:solidFill>
                <a:effectLst/>
                <a:uLnTx/>
                <a:uFillTx/>
                <a:latin typeface="楷体"/>
                <a:ea typeface="楷体"/>
                <a:cs typeface="楷体"/>
              </a:rPr>
              <a:t>，“我”会</a:t>
            </a: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说 </a:t>
            </a:r>
            <a:endParaRPr kumimoji="0" lang="en-US" altLang="zh-CN" sz="2400" b="1" i="0" u="none" strike="noStrike" kern="1200" cap="none" spc="0" normalizeH="0" baseline="0" noProof="0" dirty="0">
              <a:ln>
                <a:noFill/>
              </a:ln>
              <a:solidFill>
                <a:prstClr val="black"/>
              </a:solidFill>
              <a:effectLst/>
              <a:uLnTx/>
              <a:uFillTx/>
              <a:latin typeface="楷体"/>
              <a:ea typeface="楷体"/>
              <a:cs typeface="楷体"/>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a:ea typeface="楷体"/>
                <a:cs typeface="楷体"/>
              </a:rPr>
              <a:t>——</a:t>
            </a:r>
            <a:r>
              <a:rPr kumimoji="0" lang="zh-CN" altLang="en-US" sz="2400" b="1" i="0" u="none" strike="noStrike" kern="1200" cap="none" spc="0" normalizeH="0" baseline="0" noProof="0" dirty="0">
                <a:ln>
                  <a:noFill/>
                </a:ln>
                <a:solidFill>
                  <a:srgbClr val="FF0000"/>
                </a:solidFill>
                <a:effectLst/>
                <a:uLnTx/>
                <a:uFillTx/>
                <a:latin typeface="楷体"/>
                <a:ea typeface="楷体"/>
                <a:cs typeface="楷体"/>
              </a:rPr>
              <a:t>不，我不去！我可活什么劲儿！</a:t>
            </a:r>
          </a:p>
        </p:txBody>
      </p:sp>
      <p:sp>
        <p:nvSpPr>
          <p:cNvPr id="16" name="爆炸形 1 15"/>
          <p:cNvSpPr/>
          <p:nvPr/>
        </p:nvSpPr>
        <p:spPr>
          <a:xfrm>
            <a:off x="6228184" y="1779662"/>
            <a:ext cx="2592070" cy="2000885"/>
          </a:xfrm>
          <a:prstGeom prst="irregularSeal1">
            <a:avLst/>
          </a:prstGeom>
          <a:solidFill>
            <a:schemeClr val="tx2">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a:ln>
                  <a:noFill/>
                </a:ln>
                <a:solidFill>
                  <a:srgbClr val="FF0000"/>
                </a:solidFill>
                <a:effectLst/>
                <a:uLnTx/>
                <a:uFillTx/>
                <a:latin typeface="黑体" panose="02010600030101010101" pitchFamily="2" charset="-122"/>
                <a:ea typeface="黑体" panose="02010600030101010101" pitchFamily="2" charset="-122"/>
                <a:cs typeface="+mn-cs"/>
              </a:rPr>
              <a:t>绝望</a:t>
            </a:r>
          </a:p>
        </p:txBody>
      </p:sp>
      <p:sp>
        <p:nvSpPr>
          <p:cNvPr id="17" name="TextBox 16"/>
          <p:cNvSpPr txBox="1"/>
          <p:nvPr/>
        </p:nvSpPr>
        <p:spPr>
          <a:xfrm>
            <a:off x="544910" y="843558"/>
            <a:ext cx="6475362" cy="461665"/>
          </a:xfrm>
          <a:prstGeom prst="rect">
            <a:avLst/>
          </a:prstGeom>
          <a:solidFill>
            <a:schemeClr val="accent6">
              <a:lumMod val="20000"/>
              <a:lumOff val="8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双腿瘫痪后</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，“我”的</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脾气变得暴怒无常：</a:t>
            </a:r>
          </a:p>
        </p:txBody>
      </p:sp>
    </p:spTree>
    <p:extLst>
      <p:ext uri="{BB962C8B-B14F-4D97-AF65-F5344CB8AC3E}">
        <p14:creationId xmlns:p14="http://schemas.microsoft.com/office/powerpoint/2010/main" val="154412914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组合 15"/>
          <p:cNvGrpSpPr/>
          <p:nvPr/>
        </p:nvGrpSpPr>
        <p:grpSpPr bwMode="auto">
          <a:xfrm>
            <a:off x="44450" y="-39688"/>
            <a:ext cx="2006600" cy="522288"/>
            <a:chOff x="70" y="-63"/>
            <a:chExt cx="3160" cy="824"/>
          </a:xfrm>
        </p:grpSpPr>
        <p:sp>
          <p:nvSpPr>
            <p:cNvPr id="5018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TextBox 5"/>
          <p:cNvSpPr txBox="1"/>
          <p:nvPr/>
        </p:nvSpPr>
        <p:spPr>
          <a:xfrm>
            <a:off x="1100312" y="2211710"/>
            <a:ext cx="676875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哎呀，烦不烦？几步路，有什么好准备的！</a:t>
            </a:r>
          </a:p>
        </p:txBody>
      </p:sp>
      <p:sp>
        <p:nvSpPr>
          <p:cNvPr id="13" name="TextBox 12"/>
          <p:cNvSpPr txBox="1"/>
          <p:nvPr/>
        </p:nvSpPr>
        <p:spPr>
          <a:xfrm>
            <a:off x="1115616" y="1173981"/>
            <a:ext cx="187220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什么时候？</a:t>
            </a:r>
          </a:p>
        </p:txBody>
      </p:sp>
      <p:sp>
        <p:nvSpPr>
          <p:cNvPr id="14" name="TextBox 13"/>
          <p:cNvSpPr txBox="1"/>
          <p:nvPr/>
        </p:nvSpPr>
        <p:spPr>
          <a:xfrm>
            <a:off x="1124000" y="1707654"/>
            <a:ext cx="207984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好吧，就明天。</a:t>
            </a:r>
          </a:p>
        </p:txBody>
      </p:sp>
      <p:sp>
        <p:nvSpPr>
          <p:cNvPr id="7" name="TextBox 6"/>
          <p:cNvSpPr txBox="1"/>
          <p:nvPr/>
        </p:nvSpPr>
        <p:spPr>
          <a:xfrm>
            <a:off x="467544" y="627534"/>
            <a:ext cx="4248472" cy="461665"/>
          </a:xfrm>
          <a:prstGeom prst="rect">
            <a:avLst/>
          </a:prstGeom>
          <a:solidFill>
            <a:schemeClr val="accent6">
              <a:lumMod val="20000"/>
              <a:lumOff val="8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母亲说</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带“我”去</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看花：</a:t>
            </a:r>
          </a:p>
        </p:txBody>
      </p:sp>
      <p:sp>
        <p:nvSpPr>
          <p:cNvPr id="16" name="爆炸形 1 15"/>
          <p:cNvSpPr/>
          <p:nvPr/>
        </p:nvSpPr>
        <p:spPr>
          <a:xfrm>
            <a:off x="3851920" y="2655838"/>
            <a:ext cx="2592070" cy="2000885"/>
          </a:xfrm>
          <a:prstGeom prst="irregularSeal1">
            <a:avLst/>
          </a:prstGeom>
          <a:solidFill>
            <a:schemeClr val="tx2">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a:ln>
                  <a:noFill/>
                </a:ln>
                <a:solidFill>
                  <a:srgbClr val="FF0000"/>
                </a:solidFill>
                <a:effectLst/>
                <a:uLnTx/>
                <a:uFillTx/>
                <a:latin typeface="黑体" panose="02010600030101010101" pitchFamily="2" charset="-122"/>
                <a:ea typeface="黑体" panose="02010600030101010101" pitchFamily="2" charset="-122"/>
                <a:cs typeface="+mn-cs"/>
              </a:rPr>
              <a:t>烦躁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圆角矩形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627534"/>
            <a:ext cx="69469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9"/>
          <p:cNvGrpSpPr/>
          <p:nvPr/>
        </p:nvGrpSpPr>
        <p:grpSpPr bwMode="auto">
          <a:xfrm>
            <a:off x="44450" y="-39688"/>
            <a:ext cx="2006600" cy="522288"/>
            <a:chOff x="70" y="-63"/>
            <a:chExt cx="3160" cy="824"/>
          </a:xfrm>
        </p:grpSpPr>
        <p:sp>
          <p:nvSpPr>
            <p:cNvPr id="4"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pic>
        <p:nvPicPr>
          <p:cNvPr id="7"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899592" y="1909569"/>
            <a:ext cx="1029674" cy="2444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2"/>
          <p:cNvSpPr>
            <a:spLocks noChangeArrowheads="1"/>
          </p:cNvSpPr>
          <p:nvPr/>
        </p:nvSpPr>
        <p:spPr bwMode="auto">
          <a:xfrm>
            <a:off x="2555776" y="1073461"/>
            <a:ext cx="5761037"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    面对这样的儿子，母亲又是怎样做的呢？你感受到了怎样的母爱？在文中找一找。</a:t>
            </a:r>
          </a:p>
        </p:txBody>
      </p:sp>
    </p:spTree>
    <p:extLst>
      <p:ext uri="{BB962C8B-B14F-4D97-AF65-F5344CB8AC3E}">
        <p14:creationId xmlns:p14="http://schemas.microsoft.com/office/powerpoint/2010/main" val="3875528591"/>
      </p:ext>
    </p:extLst>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组合 9"/>
          <p:cNvGrpSpPr/>
          <p:nvPr/>
        </p:nvGrpSpPr>
        <p:grpSpPr bwMode="auto">
          <a:xfrm>
            <a:off x="44450" y="-39688"/>
            <a:ext cx="2006600" cy="522288"/>
            <a:chOff x="70" y="-63"/>
            <a:chExt cx="3160" cy="824"/>
          </a:xfrm>
        </p:grpSpPr>
        <p:sp>
          <p:nvSpPr>
            <p:cNvPr id="51214"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9458" name="文本框 1"/>
          <p:cNvSpPr txBox="1">
            <a:spLocks noChangeArrowheads="1"/>
          </p:cNvSpPr>
          <p:nvPr/>
        </p:nvSpPr>
        <p:spPr bwMode="auto">
          <a:xfrm>
            <a:off x="298947" y="1448885"/>
            <a:ext cx="8424936" cy="1554913"/>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①母亲就悄悄地躲出去，在我看不见的地方偷偷地听着我的动静。当一切恢复沉寂，她又悄悄地进来，眼边儿红红的，看着我。</a:t>
            </a:r>
          </a:p>
        </p:txBody>
      </p:sp>
      <p:sp>
        <p:nvSpPr>
          <p:cNvPr id="5" name="减号 4"/>
          <p:cNvSpPr/>
          <p:nvPr/>
        </p:nvSpPr>
        <p:spPr>
          <a:xfrm>
            <a:off x="2195736" y="1924819"/>
            <a:ext cx="901700" cy="142875"/>
          </a:xfrm>
          <a:prstGeom prst="mathMinus">
            <a:avLst/>
          </a:prstGeom>
          <a:solidFill>
            <a:schemeClr val="accent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6" name="减号 5"/>
          <p:cNvSpPr/>
          <p:nvPr/>
        </p:nvSpPr>
        <p:spPr>
          <a:xfrm>
            <a:off x="4875647" y="2427287"/>
            <a:ext cx="901700" cy="144463"/>
          </a:xfrm>
          <a:prstGeom prst="mathMinus">
            <a:avLst/>
          </a:prstGeom>
          <a:solidFill>
            <a:schemeClr val="accent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7" name="减号 6"/>
          <p:cNvSpPr/>
          <p:nvPr/>
        </p:nvSpPr>
        <p:spPr>
          <a:xfrm>
            <a:off x="6694636" y="1924819"/>
            <a:ext cx="901700" cy="142875"/>
          </a:xfrm>
          <a:prstGeom prst="mathMinus">
            <a:avLst/>
          </a:prstGeom>
          <a:solidFill>
            <a:schemeClr val="accent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8" name="减号 7"/>
          <p:cNvSpPr/>
          <p:nvPr/>
        </p:nvSpPr>
        <p:spPr>
          <a:xfrm>
            <a:off x="7606159" y="2355279"/>
            <a:ext cx="901700" cy="144463"/>
          </a:xfrm>
          <a:prstGeom prst="mathMinus">
            <a:avLst/>
          </a:prstGeom>
          <a:solidFill>
            <a:schemeClr val="accent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9" name="文本框 8"/>
          <p:cNvSpPr txBox="1">
            <a:spLocks noChangeArrowheads="1"/>
          </p:cNvSpPr>
          <p:nvPr/>
        </p:nvSpPr>
        <p:spPr bwMode="auto">
          <a:xfrm>
            <a:off x="251520" y="3212271"/>
            <a:ext cx="8688387" cy="952184"/>
          </a:xfrm>
          <a:prstGeom prst="rect">
            <a:avLst/>
          </a:prstGeom>
          <a:noFill/>
          <a:ln w="9525">
            <a:noFill/>
            <a:miter lim="800000"/>
          </a:ln>
        </p:spPr>
        <p:txBody>
          <a:bodyPr>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    一系列的叠词，写出母亲让</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我</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尽</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情发泄心中的苦痛，自己却强忍着内心的悲伤。表现了细腻而深沉的母爱。</a:t>
            </a:r>
          </a:p>
        </p:txBody>
      </p:sp>
      <p:sp>
        <p:nvSpPr>
          <p:cNvPr id="17" name="云形标注 16"/>
          <p:cNvSpPr/>
          <p:nvPr/>
        </p:nvSpPr>
        <p:spPr>
          <a:xfrm>
            <a:off x="5004049" y="738014"/>
            <a:ext cx="3935858" cy="609600"/>
          </a:xfrm>
          <a:prstGeom prst="cloudCallout">
            <a:avLst>
              <a:gd name="adj1" fmla="val -62535"/>
              <a:gd name="adj2" fmla="val 68021"/>
            </a:avLst>
          </a:prstGeom>
          <a:solidFill>
            <a:schemeClr val="accent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母爱是理解、是宽</a:t>
            </a:r>
            <a:r>
              <a:rPr kumimoji="0" lang="zh-CN" altLang="en-US" sz="1800" b="0" i="0" u="none" strike="noStrike" kern="1200" cap="none" spc="0" normalizeH="0" baseline="0" noProof="0" dirty="0" smtClean="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容。</a:t>
            </a:r>
            <a:endParaRPr kumimoji="0" lang="zh-CN" altLang="en-US" sz="1800" b="0"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9"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bwMode="auto">
          <a:xfrm>
            <a:off x="44450" y="-39688"/>
            <a:ext cx="2006600" cy="522288"/>
            <a:chOff x="70" y="-63"/>
            <a:chExt cx="3160" cy="824"/>
          </a:xfrm>
        </p:grpSpPr>
        <p:sp>
          <p:nvSpPr>
            <p:cNvPr id="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文本框 1"/>
          <p:cNvSpPr txBox="1">
            <a:spLocks noChangeArrowheads="1"/>
          </p:cNvSpPr>
          <p:nvPr/>
        </p:nvSpPr>
        <p:spPr bwMode="auto">
          <a:xfrm>
            <a:off x="179512" y="1275606"/>
            <a:ext cx="8772525" cy="1041952"/>
          </a:xfrm>
          <a:prstGeom prst="rect">
            <a:avLst/>
          </a:prstGeom>
          <a:noFill/>
          <a:ln w="9525">
            <a:noFill/>
            <a:miter lim="800000"/>
          </a:ln>
        </p:spPr>
        <p:txBody>
          <a:bodyPr>
            <a:spAutoFit/>
          </a:bodyPr>
          <a:lstStyle/>
          <a:p>
            <a:pPr marL="0" marR="0" lvl="0" indent="0" algn="l" defTabSz="914400" rtl="0" eaLnBrk="0" fontAlgn="base" latinLnBrk="0" hangingPunct="0">
              <a:lnSpc>
                <a:spcPts val="4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    </a:t>
            </a:r>
            <a:r>
              <a:rPr kumimoji="0" lang="zh-CN"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②母亲扑过来抓住我的手，忍住哭声说：“咱娘儿俩在一块儿，好好儿活，好好儿活……”</a:t>
            </a:r>
          </a:p>
        </p:txBody>
      </p:sp>
      <p:sp>
        <p:nvSpPr>
          <p:cNvPr id="7" name="椭圆 6"/>
          <p:cNvSpPr/>
          <p:nvPr/>
        </p:nvSpPr>
        <p:spPr>
          <a:xfrm>
            <a:off x="1763688" y="1275606"/>
            <a:ext cx="360040" cy="52097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8" name="椭圆 7"/>
          <p:cNvSpPr/>
          <p:nvPr/>
        </p:nvSpPr>
        <p:spPr>
          <a:xfrm>
            <a:off x="2699792" y="1275606"/>
            <a:ext cx="360040" cy="52097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cxnSp>
        <p:nvCxnSpPr>
          <p:cNvPr id="10" name="直接连接符 9"/>
          <p:cNvCxnSpPr/>
          <p:nvPr/>
        </p:nvCxnSpPr>
        <p:spPr>
          <a:xfrm>
            <a:off x="6804248" y="1796582"/>
            <a:ext cx="1944216"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4952" y="2317558"/>
            <a:ext cx="4029016"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云形标注 12"/>
          <p:cNvSpPr/>
          <p:nvPr/>
        </p:nvSpPr>
        <p:spPr>
          <a:xfrm>
            <a:off x="4644007" y="606251"/>
            <a:ext cx="4499993" cy="741363"/>
          </a:xfrm>
          <a:prstGeom prst="cloudCallout">
            <a:avLst>
              <a:gd name="adj1" fmla="val -59654"/>
              <a:gd name="adj2" fmla="val 48738"/>
            </a:avLst>
          </a:prstGeom>
          <a:solidFill>
            <a:schemeClr val="accent3">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母爱是坚强、是生死相依。</a:t>
            </a:r>
          </a:p>
        </p:txBody>
      </p:sp>
      <p:sp>
        <p:nvSpPr>
          <p:cNvPr id="14" name="文本框 3"/>
          <p:cNvSpPr txBox="1">
            <a:spLocks noChangeArrowheads="1"/>
          </p:cNvSpPr>
          <p:nvPr/>
        </p:nvSpPr>
        <p:spPr bwMode="auto">
          <a:xfrm>
            <a:off x="641774" y="2787774"/>
            <a:ext cx="7386610" cy="923330"/>
          </a:xfrm>
          <a:prstGeom prst="rect">
            <a:avLst/>
          </a:prstGeom>
          <a:solidFill>
            <a:schemeClr val="accent6">
              <a:lumMod val="20000"/>
              <a:lumOff val="80000"/>
            </a:schemeClr>
          </a:solid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扑</a:t>
            </a:r>
            <a:r>
              <a:rPr kumimoji="0" lang="en-US" altLang="zh-CN"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抓</a:t>
            </a:r>
            <a:r>
              <a:rPr kumimoji="0" lang="en-US" altLang="zh-CN"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生动准确地写出了母亲非常在意</a:t>
            </a:r>
            <a:r>
              <a:rPr kumimoji="0" lang="en-US" altLang="zh-CN"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a:t>
            </a:r>
            <a:r>
              <a:rPr kumimoji="0" lang="en-US" altLang="zh-CN"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内心的感受。</a:t>
            </a:r>
            <a:r>
              <a:rPr kumimoji="0" lang="en-US" altLang="zh-CN"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忍</a:t>
            </a:r>
            <a:r>
              <a:rPr kumimoji="0" lang="en-US" altLang="zh-CN"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字写出了母亲尽管自己十分悲痛，却抵制悲痛去鼓励、安慰儿子的痛苦心情。</a:t>
            </a:r>
          </a:p>
        </p:txBody>
      </p:sp>
      <p:sp>
        <p:nvSpPr>
          <p:cNvPr id="15" name="文本框 5"/>
          <p:cNvSpPr txBox="1">
            <a:spLocks noChangeArrowheads="1"/>
          </p:cNvSpPr>
          <p:nvPr/>
        </p:nvSpPr>
        <p:spPr bwMode="auto">
          <a:xfrm>
            <a:off x="597199" y="3817835"/>
            <a:ext cx="7431185" cy="923330"/>
          </a:xfrm>
          <a:prstGeom prst="rect">
            <a:avLst/>
          </a:prstGeom>
          <a:solidFill>
            <a:schemeClr val="accent5">
              <a:lumMod val="20000"/>
              <a:lumOff val="80000"/>
            </a:schemeClr>
          </a:solid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    </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语言描写和反复的手法</a:t>
            </a: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，突出强调了母亲的复杂情感。一方面她自己正在不屈地与病魔抗争；另一方面她不希望看到儿子失去继续生活的勇气，她要努力给儿子一份坚定的力量。</a:t>
            </a:r>
          </a:p>
        </p:txBody>
      </p:sp>
      <p:sp>
        <p:nvSpPr>
          <p:cNvPr id="16" name="圆角矩形 15"/>
          <p:cNvSpPr/>
          <p:nvPr/>
        </p:nvSpPr>
        <p:spPr>
          <a:xfrm>
            <a:off x="4499992" y="1381454"/>
            <a:ext cx="1296144" cy="415128"/>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17" name="矩形 16"/>
          <p:cNvSpPr/>
          <p:nvPr/>
        </p:nvSpPr>
        <p:spPr>
          <a:xfrm>
            <a:off x="1128102" y="2317558"/>
            <a:ext cx="1991251"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语言描写，反复</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28053673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5" grpId="0" animBg="1"/>
      <p:bldP spid="16"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bwMode="auto">
          <a:xfrm>
            <a:off x="44450" y="-39688"/>
            <a:ext cx="2006600" cy="522288"/>
            <a:chOff x="70" y="-63"/>
            <a:chExt cx="3160" cy="824"/>
          </a:xfrm>
        </p:grpSpPr>
        <p:sp>
          <p:nvSpPr>
            <p:cNvPr id="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文本框 4"/>
          <p:cNvSpPr txBox="1">
            <a:spLocks noChangeArrowheads="1"/>
          </p:cNvSpPr>
          <p:nvPr/>
        </p:nvSpPr>
        <p:spPr bwMode="auto">
          <a:xfrm>
            <a:off x="166885" y="1389735"/>
            <a:ext cx="8797603" cy="1118255"/>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20000"/>
              </a:spcBef>
              <a:spcAft>
                <a:spcPct val="0"/>
              </a:spcAft>
              <a:buClr>
                <a:srgbClr val="F07474"/>
              </a:buClr>
              <a:buSzPct val="75000"/>
              <a:buFont typeface="Wingdings" panose="05000000000000000000" pitchFamily="2" charset="2"/>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③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那天我又独自坐在屋里，看着窗外的树叶“唰唰啦啦”地飘落。母亲进来了，挡在窗前</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endParaRPr>
          </a:p>
        </p:txBody>
      </p:sp>
      <p:sp>
        <p:nvSpPr>
          <p:cNvPr id="7" name="矩形 6"/>
          <p:cNvSpPr/>
          <p:nvPr/>
        </p:nvSpPr>
        <p:spPr>
          <a:xfrm>
            <a:off x="949885" y="2599137"/>
            <a:ext cx="4826962" cy="476669"/>
          </a:xfrm>
          <a:prstGeom prst="rect">
            <a:avLst/>
          </a:prstGeom>
        </p:spPr>
        <p:txBody>
          <a:bodyPr wrap="none">
            <a:spAutoFit/>
          </a:bodyPr>
          <a:lstStyle/>
          <a:p>
            <a:pPr marL="0" marR="0" lvl="0" indent="0" algn="l" defTabSz="914400" rtl="0" eaLnBrk="0" fontAlgn="base" latinLnBrk="0" hangingPunct="0">
              <a:lnSpc>
                <a:spcPct val="120000"/>
              </a:lnSpc>
              <a:spcBef>
                <a:spcPct val="20000"/>
              </a:spcBef>
              <a:spcAft>
                <a:spcPct val="0"/>
              </a:spcAft>
              <a:buClr>
                <a:srgbClr val="F07474"/>
              </a:buClr>
              <a:buSzPct val="75000"/>
              <a:buFont typeface="Wingdings" panose="05000000000000000000" pitchFamily="2" charset="2"/>
              <a:buNone/>
              <a:tabLst/>
              <a:defRPr/>
            </a:pPr>
            <a:r>
              <a:rPr kumimoji="0" lang="zh-CN" altLang="en-US" sz="2400" b="1" i="0" u="none" strike="noStrike" kern="1200" cap="none" spc="0" normalizeH="0" baseline="0" noProof="0" dirty="0">
                <a:ln>
                  <a:noFill/>
                </a:ln>
                <a:solidFill>
                  <a:srgbClr val="3333FF"/>
                </a:solidFill>
                <a:effectLst/>
                <a:uLnTx/>
                <a:uFillTx/>
                <a:latin typeface="宋体" panose="02010600030101010101" pitchFamily="2" charset="-122"/>
                <a:ea typeface="宋体" panose="02010600030101010101" pitchFamily="2" charset="-122"/>
                <a:cs typeface="+mn-cs"/>
                <a:sym typeface="+mn-ea"/>
              </a:rPr>
              <a:t>这一</a:t>
            </a:r>
            <a:r>
              <a:rPr kumimoji="0" lang="en-US" altLang="zh-CN" sz="2400" b="1" i="0" u="none" strike="noStrike" kern="1200" cap="none" spc="0" normalizeH="0" baseline="0" noProof="0" dirty="0">
                <a:ln>
                  <a:noFill/>
                </a:ln>
                <a:solidFill>
                  <a:srgbClr val="3333FF"/>
                </a:solidFill>
                <a:effectLst/>
                <a:uLnTx/>
                <a:uFillTx/>
                <a:latin typeface="宋体" panose="02010600030101010101" pitchFamily="2" charset="-122"/>
                <a:ea typeface="宋体" panose="02010600030101010101" pitchFamily="2" charset="-122"/>
                <a:cs typeface="+mn-cs"/>
                <a:sym typeface="+mn-ea"/>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挡</a:t>
            </a:r>
            <a:r>
              <a:rPr kumimoji="0" lang="en-US" altLang="zh-CN" sz="2400" b="1" i="0" u="none" strike="noStrike" kern="1200" cap="none" spc="0" normalizeH="0" baseline="0" noProof="0" dirty="0">
                <a:ln>
                  <a:noFill/>
                </a:ln>
                <a:solidFill>
                  <a:srgbClr val="3333FF"/>
                </a:solidFill>
                <a:effectLst/>
                <a:uLnTx/>
                <a:uFillTx/>
                <a:latin typeface="宋体" panose="02010600030101010101" pitchFamily="2" charset="-122"/>
                <a:ea typeface="宋体" panose="02010600030101010101" pitchFamily="2" charset="-122"/>
                <a:cs typeface="+mn-cs"/>
                <a:sym typeface="+mn-ea"/>
              </a:rPr>
              <a:t>”</a:t>
            </a:r>
            <a:r>
              <a:rPr kumimoji="0" lang="zh-CN" altLang="en-US" sz="2400" b="1" i="0" u="none" strike="noStrike" kern="1200" cap="none" spc="0" normalizeH="0" baseline="0" noProof="0" dirty="0">
                <a:ln>
                  <a:noFill/>
                </a:ln>
                <a:solidFill>
                  <a:srgbClr val="3333FF"/>
                </a:solidFill>
                <a:effectLst/>
                <a:uLnTx/>
                <a:uFillTx/>
                <a:latin typeface="宋体" panose="02010600030101010101" pitchFamily="2" charset="-122"/>
                <a:ea typeface="宋体" panose="02010600030101010101" pitchFamily="2" charset="-122"/>
                <a:cs typeface="+mn-cs"/>
                <a:sym typeface="+mn-ea"/>
              </a:rPr>
              <a:t>挡住的究竟是什么？</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  </a:t>
            </a:r>
          </a:p>
        </p:txBody>
      </p:sp>
      <p:sp>
        <p:nvSpPr>
          <p:cNvPr id="8" name="云形标注 7"/>
          <p:cNvSpPr/>
          <p:nvPr/>
        </p:nvSpPr>
        <p:spPr>
          <a:xfrm>
            <a:off x="5004048" y="649960"/>
            <a:ext cx="3570287" cy="739775"/>
          </a:xfrm>
          <a:prstGeom prst="cloudCallout">
            <a:avLst>
              <a:gd name="adj1" fmla="val -80665"/>
              <a:gd name="adj2" fmla="val 51060"/>
            </a:avLst>
          </a:prstGeom>
          <a:solidFill>
            <a:schemeClr val="accent1">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母爱是细心的呵护。</a:t>
            </a:r>
          </a:p>
        </p:txBody>
      </p:sp>
      <p:sp>
        <p:nvSpPr>
          <p:cNvPr id="9" name="椭圆 8"/>
          <p:cNvSpPr/>
          <p:nvPr/>
        </p:nvSpPr>
        <p:spPr>
          <a:xfrm>
            <a:off x="3275856" y="1965799"/>
            <a:ext cx="360040" cy="465888"/>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sp>
        <p:nvSpPr>
          <p:cNvPr id="10" name="文本框 5"/>
          <p:cNvSpPr txBox="1">
            <a:spLocks noChangeArrowheads="1"/>
          </p:cNvSpPr>
          <p:nvPr/>
        </p:nvSpPr>
        <p:spPr bwMode="auto">
          <a:xfrm>
            <a:off x="266898" y="3253656"/>
            <a:ext cx="8337550" cy="1113766"/>
          </a:xfrm>
          <a:prstGeom prst="rect">
            <a:avLst/>
          </a:prstGeom>
          <a:solidFill>
            <a:schemeClr val="accent6">
              <a:lumMod val="20000"/>
              <a:lumOff val="80000"/>
            </a:schemeClr>
          </a:solid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    </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母亲不仅要把萧瑟的秋天挡在窗外，更要</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mn-ea"/>
              </a:rPr>
              <a:t>把“我”心</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中的寂寞、消沉逐出窗外。</a:t>
            </a:r>
          </a:p>
        </p:txBody>
      </p:sp>
    </p:spTree>
    <p:extLst>
      <p:ext uri="{BB962C8B-B14F-4D97-AF65-F5344CB8AC3E}">
        <p14:creationId xmlns:p14="http://schemas.microsoft.com/office/powerpoint/2010/main" val="136661370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22" name="Picture 7" descr="http://amtc.cuepa.cn/newspic/892760/s_e1bf1b5e62aa97348e89b61009c675b038239.jpg"/>
          <p:cNvPicPr>
            <a:picLocks noChangeAspect="1"/>
          </p:cNvPicPr>
          <p:nvPr/>
        </p:nvPicPr>
        <p:blipFill>
          <a:blip r:embed="rId2"/>
          <a:srcRect/>
          <a:stretch>
            <a:fillRect/>
          </a:stretch>
        </p:blipFill>
        <p:spPr bwMode="auto">
          <a:xfrm>
            <a:off x="0" y="-20538"/>
            <a:ext cx="9143999" cy="5143500"/>
          </a:xfrm>
          <a:prstGeom prst="rect">
            <a:avLst/>
          </a:prstGeom>
          <a:noFill/>
          <a:ln w="9525">
            <a:noFill/>
            <a:miter lim="800000"/>
            <a:headEnd/>
            <a:tailEnd/>
          </a:ln>
        </p:spPr>
      </p:pic>
      <p:sp>
        <p:nvSpPr>
          <p:cNvPr id="8" name="TextBox 48"/>
          <p:cNvSpPr txBox="1"/>
          <p:nvPr/>
        </p:nvSpPr>
        <p:spPr>
          <a:xfrm>
            <a:off x="1835696" y="1563638"/>
            <a:ext cx="5472608"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Kaiti SC"/>
              </a:rPr>
              <a:t>5  </a:t>
            </a:r>
            <a:r>
              <a:rPr kumimoji="0" lang="zh-CN" altLang="en-US"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Kaiti SC"/>
              </a:rPr>
              <a:t>秋天的怀念</a:t>
            </a:r>
          </a:p>
        </p:txBody>
      </p:sp>
      <p:pic>
        <p:nvPicPr>
          <p:cNvPr id="9" name="图片 8"/>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38918" name="文本框 15"/>
          <p:cNvSpPr txBox="1">
            <a:spLocks noChangeArrowheads="1"/>
          </p:cNvSpPr>
          <p:nvPr/>
        </p:nvSpPr>
        <p:spPr bwMode="auto">
          <a:xfrm>
            <a:off x="7275513" y="4227513"/>
            <a:ext cx="1230312" cy="400050"/>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hlinkClick r:id="rId4" action="ppaction://hlinksldjump"/>
              </a:rPr>
              <a:t>第一课时</a:t>
            </a:r>
            <a:endPar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8919" name="文本框 14"/>
          <p:cNvSpPr txBox="1">
            <a:spLocks noChangeArrowheads="1"/>
          </p:cNvSpPr>
          <p:nvPr/>
        </p:nvSpPr>
        <p:spPr bwMode="auto">
          <a:xfrm>
            <a:off x="7275513" y="4619625"/>
            <a:ext cx="1230312" cy="400050"/>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hlinkClick r:id="rId5" action="ppaction://hlinksldjump"/>
              </a:rPr>
              <a:t>第二课时</a:t>
            </a:r>
            <a:endPar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nvGrpSpPr>
          <p:cNvPr id="38920" name="组合 1"/>
          <p:cNvGrpSpPr/>
          <p:nvPr/>
        </p:nvGrpSpPr>
        <p:grpSpPr bwMode="auto">
          <a:xfrm>
            <a:off x="58738" y="50800"/>
            <a:ext cx="1920875" cy="369888"/>
            <a:chOff x="58738" y="50800"/>
            <a:chExt cx="1920875" cy="369332"/>
          </a:xfrm>
        </p:grpSpPr>
        <p:sp>
          <p:nvSpPr>
            <p:cNvPr id="13" name="圆角矩形 12"/>
            <p:cNvSpPr/>
            <p:nvPr/>
          </p:nvSpPr>
          <p:spPr>
            <a:xfrm>
              <a:off x="58738" y="98353"/>
              <a:ext cx="1920875" cy="31226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38924" name="文本框 1"/>
            <p:cNvSpPr txBox="1">
              <a:spLocks noChangeArrowheads="1"/>
            </p:cNvSpPr>
            <p:nvPr/>
          </p:nvSpPr>
          <p:spPr bwMode="auto">
            <a:xfrm>
              <a:off x="117475" y="50800"/>
              <a:ext cx="1800493" cy="36933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七年级语文上册</a:t>
              </a:r>
            </a:p>
          </p:txBody>
        </p:sp>
      </p:grpSp>
      <p:pic>
        <p:nvPicPr>
          <p:cNvPr id="12"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组合 8"/>
          <p:cNvGrpSpPr/>
          <p:nvPr/>
        </p:nvGrpSpPr>
        <p:grpSpPr bwMode="auto">
          <a:xfrm>
            <a:off x="44450" y="-39688"/>
            <a:ext cx="2006600" cy="522288"/>
            <a:chOff x="70" y="-63"/>
            <a:chExt cx="3160" cy="824"/>
          </a:xfrm>
        </p:grpSpPr>
        <p:sp>
          <p:nvSpPr>
            <p:cNvPr id="54276"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430212" y="1021447"/>
            <a:ext cx="8173918" cy="1118255"/>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20000"/>
              </a:spcBef>
              <a:spcAft>
                <a:spcPct val="0"/>
              </a:spcAft>
              <a:buClr>
                <a:srgbClr val="F07474"/>
              </a:buClr>
              <a:buSzPct val="75000"/>
              <a:buFont typeface="Wingdings" panose="05000000000000000000" pitchFamily="2" charset="2"/>
              <a:buNone/>
              <a:tabLst/>
              <a:defRPr/>
            </a:pP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    ④</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当听说“我”愿意去北海时，母亲“高兴得</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一会儿坐下，一会儿站起</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还絮</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絮叨叨地说着</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endParaRPr>
          </a:p>
        </p:txBody>
      </p:sp>
      <p:sp>
        <p:nvSpPr>
          <p:cNvPr id="3" name="文本框 2"/>
          <p:cNvSpPr txBox="1">
            <a:spLocks noChangeArrowheads="1"/>
          </p:cNvSpPr>
          <p:nvPr/>
        </p:nvSpPr>
        <p:spPr bwMode="auto">
          <a:xfrm>
            <a:off x="430530" y="2649663"/>
            <a:ext cx="8173918" cy="1113766"/>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mn-ea"/>
              </a:rPr>
              <a:t>    </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mn-ea"/>
              </a:rPr>
              <a:t>能够说服孩子出去走走，母亲高兴</a:t>
            </a:r>
            <a:r>
              <a:rPr kumimoji="0" lang="zh-CN" altLang="en-US" sz="2400" b="1" i="0"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mn-ea"/>
              </a:rPr>
              <a:t>得</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mn-ea"/>
              </a:rPr>
              <a:t>竟有些不知所措。表明她非常希望“我”能开心、快乐。</a:t>
            </a:r>
          </a:p>
        </p:txBody>
      </p:sp>
      <p:cxnSp>
        <p:nvCxnSpPr>
          <p:cNvPr id="5" name="直接连接符 4"/>
          <p:cNvCxnSpPr/>
          <p:nvPr/>
        </p:nvCxnSpPr>
        <p:spPr>
          <a:xfrm>
            <a:off x="3635896" y="2211710"/>
            <a:ext cx="115212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bwMode="auto">
          <a:xfrm>
            <a:off x="44450" y="-39688"/>
            <a:ext cx="2006600" cy="522288"/>
            <a:chOff x="70" y="-63"/>
            <a:chExt cx="3160" cy="824"/>
          </a:xfrm>
        </p:grpSpPr>
        <p:sp>
          <p:nvSpPr>
            <p:cNvPr id="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文本框 4"/>
          <p:cNvSpPr txBox="1">
            <a:spLocks noChangeArrowheads="1"/>
          </p:cNvSpPr>
          <p:nvPr/>
        </p:nvSpPr>
        <p:spPr bwMode="auto">
          <a:xfrm>
            <a:off x="216024" y="1275606"/>
            <a:ext cx="8532440" cy="1631216"/>
          </a:xfrm>
          <a:prstGeom prst="rect">
            <a:avLst/>
          </a:prstGeom>
          <a:noFill/>
          <a:ln w="9525">
            <a:noFill/>
            <a:miter lim="800000"/>
          </a:ln>
        </p:spPr>
        <p:txBody>
          <a:bodyPr wrap="square">
            <a:spAutoFit/>
          </a:bodyPr>
          <a:lstStyle/>
          <a:p>
            <a:pPr marL="0" marR="0" lvl="0" indent="0" algn="l" defTabSz="914400" rtl="0" eaLnBrk="0" fontAlgn="base" latinLnBrk="0" hangingPunct="0">
              <a:lnSpc>
                <a:spcPts val="4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⑤“还记得那回我带你去北海吗？你偏说那杨树花是毛毛虫，跑着，一脚踩扁一个</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她忽然不说了。对于“跑”和“踩”一类的字眼儿，她比我还</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敏感</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。她又悄悄地出去了。</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endParaRPr>
          </a:p>
        </p:txBody>
      </p:sp>
      <p:sp>
        <p:nvSpPr>
          <p:cNvPr id="7" name="矩形 6"/>
          <p:cNvSpPr/>
          <p:nvPr/>
        </p:nvSpPr>
        <p:spPr>
          <a:xfrm>
            <a:off x="867941" y="2837423"/>
            <a:ext cx="6440363"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mn-cs"/>
                <a:sym typeface="+mn-ea"/>
              </a:rPr>
              <a:t>透过“</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敏感</a:t>
            </a:r>
            <a:r>
              <a:rPr kumimoji="0" lang="zh-CN" altLang="en-US" sz="24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mn-cs"/>
                <a:sym typeface="+mn-ea"/>
              </a:rPr>
              <a:t>” 这两个字，你看出了什么？</a:t>
            </a:r>
          </a:p>
        </p:txBody>
      </p:sp>
      <p:sp>
        <p:nvSpPr>
          <p:cNvPr id="8" name="文本框 5"/>
          <p:cNvSpPr txBox="1">
            <a:spLocks noChangeArrowheads="1"/>
          </p:cNvSpPr>
          <p:nvPr/>
        </p:nvSpPr>
        <p:spPr bwMode="auto">
          <a:xfrm>
            <a:off x="323528" y="3341479"/>
            <a:ext cx="8424936" cy="1246495"/>
          </a:xfrm>
          <a:prstGeom prst="rect">
            <a:avLst/>
          </a:prstGeom>
          <a:solidFill>
            <a:schemeClr val="accent6">
              <a:lumMod val="20000"/>
              <a:lumOff val="80000"/>
            </a:schemeClr>
          </a:solidFill>
          <a:ln w="9525">
            <a:noFill/>
            <a:miter lim="800000"/>
          </a:ln>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    母亲意识到自己说多了，因为现在的</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我</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失去了</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跑</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和</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踩</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的能力，母亲怕又勾起</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我</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的烦恼。</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她比我还敏感</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，说明她非常在乎</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我</a:t>
            </a:r>
            <a:r>
              <a:rPr kumimoji="0" lang="en-US" altLang="zh-CN"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的感受，特别小心翼翼。</a:t>
            </a:r>
          </a:p>
        </p:txBody>
      </p:sp>
      <p:sp>
        <p:nvSpPr>
          <p:cNvPr id="9" name="云形标注 8"/>
          <p:cNvSpPr/>
          <p:nvPr/>
        </p:nvSpPr>
        <p:spPr>
          <a:xfrm>
            <a:off x="3563888" y="603468"/>
            <a:ext cx="5380422" cy="600130"/>
          </a:xfrm>
          <a:prstGeom prst="cloudCallout">
            <a:avLst>
              <a:gd name="adj1" fmla="val -56840"/>
              <a:gd name="adj2" fmla="val 92247"/>
            </a:avLst>
          </a:prstGeom>
          <a:solidFill>
            <a:schemeClr val="accent1">
              <a:lumMod val="20000"/>
              <a:lumOff val="80000"/>
            </a:schemeClr>
          </a:solidFill>
          <a:ln w="25400" cap="flat" cmpd="sng" algn="ctr">
            <a:noFill/>
            <a:prstDash val="solid"/>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母爱是对孩子痛苦的感同身受。</a:t>
            </a:r>
          </a:p>
        </p:txBody>
      </p:sp>
    </p:spTree>
    <p:extLst>
      <p:ext uri="{BB962C8B-B14F-4D97-AF65-F5344CB8AC3E}">
        <p14:creationId xmlns:p14="http://schemas.microsoft.com/office/powerpoint/2010/main" val="196982621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1"/>
          <p:cNvSpPr txBox="1">
            <a:spLocks noChangeArrowheads="1"/>
          </p:cNvSpPr>
          <p:nvPr/>
        </p:nvSpPr>
        <p:spPr bwMode="auto">
          <a:xfrm>
            <a:off x="390525" y="1419622"/>
            <a:ext cx="7940675" cy="1631216"/>
          </a:xfrm>
          <a:prstGeom prst="rect">
            <a:avLst/>
          </a:prstGeom>
          <a:noFill/>
          <a:ln w="9525">
            <a:noFill/>
            <a:miter lim="800000"/>
          </a:ln>
        </p:spPr>
        <p:txBody>
          <a:bodyPr>
            <a:spAutoFit/>
          </a:bodyPr>
          <a:lstStyle/>
          <a:p>
            <a:pPr marL="0" marR="0" lvl="0" indent="0" algn="l" defTabSz="914400" rtl="0" eaLnBrk="0" fontAlgn="base" latinLnBrk="0" hangingPunct="0">
              <a:lnSpc>
                <a:spcPts val="4000"/>
              </a:lnSpc>
              <a:spcBef>
                <a:spcPct val="20000"/>
              </a:spcBef>
              <a:spcAft>
                <a:spcPct val="0"/>
              </a:spcAft>
              <a:buClr>
                <a:srgbClr val="F07474"/>
              </a:buClr>
              <a:buSzPct val="75000"/>
              <a:buFont typeface="Wingdings" panose="05000000000000000000" pitchFamily="2" charset="2"/>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⑥她还在大口大口地吐着鲜血。我</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没想</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到她已经</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病成那样。</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别人告诉我，她昏迷前的</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最后一句话</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是：“我那个有病的儿子和我那个还未成年的女儿</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p>
        </p:txBody>
      </p:sp>
      <p:sp>
        <p:nvSpPr>
          <p:cNvPr id="3" name="文本框 2"/>
          <p:cNvSpPr txBox="1">
            <a:spLocks noChangeArrowheads="1"/>
          </p:cNvSpPr>
          <p:nvPr/>
        </p:nvSpPr>
        <p:spPr bwMode="auto">
          <a:xfrm>
            <a:off x="423367" y="3219822"/>
            <a:ext cx="8541121" cy="498598"/>
          </a:xfrm>
          <a:prstGeom prst="rect">
            <a:avLst/>
          </a:prstGeom>
          <a:noFill/>
          <a:ln w="9525">
            <a:noFill/>
            <a:miter lim="800000"/>
          </a:ln>
        </p:spPr>
        <p:txBody>
          <a:bodyPr wrap="none">
            <a:spAutoFit/>
          </a:bodyPr>
          <a:lstStyle/>
          <a:p>
            <a:pPr marL="0" marR="0" lvl="0" indent="0" algn="l" defTabSz="914400" rtl="0" eaLnBrk="0" fontAlgn="base" latinLnBrk="0" hangingPunct="0">
              <a:lnSpc>
                <a:spcPct val="110000"/>
              </a:lnSpc>
              <a:spcBef>
                <a:spcPct val="20000"/>
              </a:spcBef>
              <a:spcAft>
                <a:spcPct val="0"/>
              </a:spcAft>
              <a:buClr>
                <a:srgbClr val="F07474"/>
              </a:buClr>
              <a:buSzPct val="75000"/>
              <a:buFont typeface="Wingdings" panose="05000000000000000000" pitchFamily="2" charset="2"/>
              <a:buNone/>
              <a:tabLst/>
              <a:defRPr/>
            </a:pP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mn-ea"/>
              </a:rPr>
              <a:t>    在痛苦的弥留之际，心里惦记着的依然只有自己的儿女！</a:t>
            </a:r>
          </a:p>
        </p:txBody>
      </p:sp>
      <p:sp>
        <p:nvSpPr>
          <p:cNvPr id="7" name="云形标注 6"/>
          <p:cNvSpPr/>
          <p:nvPr/>
        </p:nvSpPr>
        <p:spPr>
          <a:xfrm>
            <a:off x="3062287" y="555526"/>
            <a:ext cx="5268913" cy="750887"/>
          </a:xfrm>
          <a:prstGeom prst="cloudCallout">
            <a:avLst>
              <a:gd name="adj1" fmla="val -61111"/>
              <a:gd name="adj2" fmla="val 77156"/>
            </a:avLst>
          </a:prstGeom>
          <a:solidFill>
            <a:schemeClr val="accent1">
              <a:lumMod val="20000"/>
              <a:lumOff val="80000"/>
            </a:schemeClr>
          </a:solidFill>
          <a:ln w="25400" cap="flat" cmpd="sng" algn="ctr">
            <a:noFill/>
            <a:prstDash val="solid"/>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F07474">
                    <a:lumMod val="75000"/>
                  </a:srgbClr>
                </a:solidFill>
                <a:effectLst/>
                <a:uLnTx/>
                <a:uFillTx/>
                <a:latin typeface="黑体" panose="02010609060101010101" pitchFamily="49" charset="-122"/>
                <a:ea typeface="黑体" panose="02010609060101010101" pitchFamily="49" charset="-122"/>
                <a:cs typeface="+mn-cs"/>
              </a:rPr>
              <a:t>母爱是生命最后一刻对儿女的牵挂，是令人肃然起敬的伟大！</a:t>
            </a:r>
          </a:p>
        </p:txBody>
      </p:sp>
      <p:grpSp>
        <p:nvGrpSpPr>
          <p:cNvPr id="5" name="组合 8"/>
          <p:cNvGrpSpPr/>
          <p:nvPr/>
        </p:nvGrpSpPr>
        <p:grpSpPr bwMode="auto">
          <a:xfrm>
            <a:off x="44450" y="-39688"/>
            <a:ext cx="2006600" cy="522288"/>
            <a:chOff x="70" y="-63"/>
            <a:chExt cx="3160" cy="824"/>
          </a:xfrm>
        </p:grpSpPr>
        <p:sp>
          <p:nvSpPr>
            <p:cNvPr id="6"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1"/>
          <p:cNvPicPr>
            <a:picLocks noChangeAspect="1"/>
          </p:cNvPicPr>
          <p:nvPr/>
        </p:nvPicPr>
        <p:blipFill>
          <a:blip r:embed="rId2" cstate="print">
            <a:clrChange>
              <a:clrFrom>
                <a:srgbClr val="000000">
                  <a:alpha val="392"/>
                </a:srgbClr>
              </a:clrFrom>
              <a:clrTo>
                <a:srgbClr val="000000">
                  <a:alpha val="0"/>
                </a:srgbClr>
              </a:clrTo>
            </a:clrChange>
            <a:extLst>
              <a:ext uri="{28A0092B-C50C-407E-A947-70E740481C1C}">
                <a14:useLocalDpi xmlns:a14="http://schemas.microsoft.com/office/drawing/2010/main" val="0"/>
              </a:ext>
            </a:extLst>
          </a:blip>
          <a:stretch>
            <a:fillRect/>
          </a:stretch>
        </p:blipFill>
        <p:spPr bwMode="auto">
          <a:xfrm flipH="1">
            <a:off x="611560" y="1026881"/>
            <a:ext cx="741816" cy="1760893"/>
          </a:xfrm>
          <a:prstGeom prst="rect">
            <a:avLst/>
          </a:prstGeom>
          <a:noFill/>
          <a:ln w="9525">
            <a:noFill/>
            <a:miter lim="800000"/>
            <a:headEnd/>
            <a:tailEnd/>
          </a:ln>
        </p:spPr>
      </p:pic>
      <p:pic>
        <p:nvPicPr>
          <p:cNvPr id="57346" name="圆角矩形 13"/>
          <p:cNvPicPr>
            <a:picLocks noChangeAspect="1" noChangeArrowheads="1"/>
          </p:cNvPicPr>
          <p:nvPr/>
        </p:nvPicPr>
        <p:blipFill>
          <a:blip r:embed="rId3"/>
          <a:srcRect/>
          <a:stretch>
            <a:fillRect/>
          </a:stretch>
        </p:blipFill>
        <p:spPr bwMode="auto">
          <a:xfrm>
            <a:off x="1019994" y="231775"/>
            <a:ext cx="7656462" cy="3163888"/>
          </a:xfrm>
          <a:prstGeom prst="rect">
            <a:avLst/>
          </a:prstGeom>
          <a:noFill/>
          <a:ln w="9525">
            <a:noFill/>
            <a:miter lim="800000"/>
            <a:headEnd/>
            <a:tailEnd/>
          </a:ln>
        </p:spPr>
      </p:pic>
      <p:sp>
        <p:nvSpPr>
          <p:cNvPr id="57347" name="矩形 7"/>
          <p:cNvSpPr>
            <a:spLocks noChangeArrowheads="1"/>
          </p:cNvSpPr>
          <p:nvPr/>
        </p:nvSpPr>
        <p:spPr bwMode="auto">
          <a:xfrm>
            <a:off x="1835696" y="789782"/>
            <a:ext cx="6408712" cy="1643527"/>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黑体" panose="02010600030101010101" pitchFamily="2" charset="-122"/>
                <a:ea typeface="黑体" panose="02010600030101010101" pitchFamily="2" charset="-122"/>
                <a:cs typeface="+mn-cs"/>
              </a:rPr>
              <a:t>讨论：</a:t>
            </a:r>
            <a:endParaRPr kumimoji="0" lang="en-US" altLang="zh-CN" sz="2400" b="0" i="0" u="none" strike="noStrike" kern="1200" cap="none" spc="0" normalizeH="0" baseline="0" noProof="0" dirty="0">
              <a:ln>
                <a:noFill/>
              </a:ln>
              <a:solidFill>
                <a:srgbClr val="FF0000"/>
              </a:solidFill>
              <a:effectLst/>
              <a:uLnTx/>
              <a:uFillTx/>
              <a:latin typeface="黑体" panose="02010600030101010101" pitchFamily="2" charset="-122"/>
              <a:ea typeface="黑体" panose="02010600030101010101" pitchFamily="2"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黑体" panose="02010600030101010101" pitchFamily="2" charset="-122"/>
                <a:ea typeface="黑体" panose="02010600030101010101" pitchFamily="2" charset="-122"/>
                <a:cs typeface="+mn-cs"/>
              </a:rPr>
              <a:t>    本文多处运用语言、动作描写，对表现人物有什么作用？遇到此类问题该如何解答呢？</a:t>
            </a:r>
            <a:endParaRPr kumimoji="0" lang="zh-CN" altLang="en-US" sz="2400" b="0" i="0" u="none" strike="noStrike" kern="1200" cap="none" spc="0" normalizeH="0" baseline="0" noProof="0" dirty="0">
              <a:ln>
                <a:noFill/>
              </a:ln>
              <a:solidFill>
                <a:srgbClr val="000000"/>
              </a:solidFill>
              <a:effectLst/>
              <a:uLnTx/>
              <a:uFillTx/>
              <a:latin typeface="黑体" panose="02010600030101010101" pitchFamily="2" charset="-122"/>
              <a:ea typeface="黑体" panose="02010600030101010101" pitchFamily="2" charset="-122"/>
              <a:cs typeface="+mn-cs"/>
            </a:endParaRPr>
          </a:p>
        </p:txBody>
      </p:sp>
      <p:sp>
        <p:nvSpPr>
          <p:cNvPr id="17" name="矩形 9"/>
          <p:cNvSpPr>
            <a:spLocks noChangeArrowheads="1"/>
          </p:cNvSpPr>
          <p:nvPr/>
        </p:nvSpPr>
        <p:spPr bwMode="auto">
          <a:xfrm>
            <a:off x="1115616" y="2720990"/>
            <a:ext cx="7633915" cy="1938992"/>
          </a:xfrm>
          <a:prstGeom prst="rect">
            <a:avLst/>
          </a:prstGeom>
          <a:noFill/>
          <a:ln w="9525">
            <a:noFill/>
            <a:miter lim="800000"/>
          </a:ln>
        </p:spPr>
        <p:txBody>
          <a:bodyPr wrap="square">
            <a:spAutoFit/>
          </a:bodyPr>
          <a:lstStyle/>
          <a:p>
            <a:pPr marL="0" marR="0" lvl="0" indent="0" algn="l" defTabSz="914400" rtl="0" eaLnBrk="0" fontAlgn="base" latinLnBrk="0" hangingPunct="0">
              <a:lnSpc>
                <a:spcPts val="3600"/>
              </a:lnSpc>
              <a:spcBef>
                <a:spcPct val="0"/>
              </a:spcBef>
              <a:spcAft>
                <a:spcPct val="0"/>
              </a:spcAft>
              <a:buClrTx/>
              <a:buSzTx/>
              <a:buFontTx/>
              <a:buNone/>
              <a:tabLst/>
              <a:defRPr/>
            </a:pPr>
            <a:r>
              <a:rPr kumimoji="0" lang="zh-CN" altLang="en-US" sz="2400" b="0" i="0" strike="noStrike" kern="1200" cap="none" spc="0" normalizeH="0" baseline="0" noProof="0" dirty="0">
                <a:ln>
                  <a:noFill/>
                </a:ln>
                <a:solidFill>
                  <a:srgbClr val="0000FF"/>
                </a:solidFill>
                <a:effectLst/>
                <a:uLnTx/>
                <a:uFillTx/>
                <a:latin typeface="黑体" panose="02010600030101010101" pitchFamily="2" charset="-122"/>
                <a:ea typeface="黑体" panose="02010600030101010101" pitchFamily="2" charset="-122"/>
                <a:cs typeface="+mn-cs"/>
              </a:rPr>
              <a:t>答题基本格</a:t>
            </a:r>
            <a:r>
              <a:rPr kumimoji="0" lang="zh-CN" altLang="en-US" sz="2400" b="0" i="0" strike="noStrike" kern="1200" cap="none" spc="0" normalizeH="0" baseline="0" noProof="0" dirty="0" smtClean="0">
                <a:ln>
                  <a:noFill/>
                </a:ln>
                <a:solidFill>
                  <a:srgbClr val="0000FF"/>
                </a:solidFill>
                <a:effectLst/>
                <a:uLnTx/>
                <a:uFillTx/>
                <a:latin typeface="黑体" panose="02010600030101010101" pitchFamily="2" charset="-122"/>
                <a:ea typeface="黑体" panose="02010600030101010101" pitchFamily="2" charset="-122"/>
                <a:cs typeface="+mn-cs"/>
              </a:rPr>
              <a:t>式</a:t>
            </a:r>
            <a:r>
              <a:rPr kumimoji="0" lang="zh-CN" altLang="en-US" sz="2400" b="0" i="0" u="none" strike="noStrike" kern="1200" cap="none" spc="0" normalizeH="0" baseline="0" noProof="0" dirty="0" smtClean="0">
                <a:ln>
                  <a:noFill/>
                </a:ln>
                <a:solidFill>
                  <a:srgbClr val="0000FF"/>
                </a:solidFill>
                <a:effectLst/>
                <a:uLnTx/>
                <a:uFillTx/>
                <a:latin typeface="黑体" panose="02010600030101010101" pitchFamily="2" charset="-122"/>
                <a:ea typeface="黑体" panose="02010600030101010101" pitchFamily="2" charset="-122"/>
                <a:cs typeface="+mn-cs"/>
              </a:rPr>
              <a:t>：</a:t>
            </a:r>
            <a:endParaRPr kumimoji="0" lang="en-US" altLang="zh-CN" sz="2400" b="0" i="0" u="none" strike="noStrike" kern="1200" cap="none" spc="0" normalizeH="0" baseline="0" noProof="0" dirty="0">
              <a:ln>
                <a:noFill/>
              </a:ln>
              <a:solidFill>
                <a:srgbClr val="0000FF"/>
              </a:solidFill>
              <a:effectLst/>
              <a:uLnTx/>
              <a:uFillTx/>
              <a:latin typeface="黑体" panose="02010600030101010101" pitchFamily="2" charset="-122"/>
              <a:ea typeface="黑体" panose="02010600030101010101" pitchFamily="2" charset="-122"/>
              <a:cs typeface="+mn-cs"/>
            </a:endParaRPr>
          </a:p>
          <a:p>
            <a:pPr marL="0" marR="0" lvl="0" indent="0" algn="l" defTabSz="914400" rtl="0" eaLnBrk="0" fontAlgn="base" latinLnBrk="0" hangingPunct="0">
              <a:lnSpc>
                <a:spcPts val="36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运用动作、语言描写，形象生动地表现出人物的</a:t>
            </a:r>
            <a:r>
              <a:rPr kumimoji="0" lang="en-US" altLang="zh-CN"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a:t>
            </a:r>
            <a:r>
              <a:rPr kumimoji="0" lang="zh-CN" altLang="en-US"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心理（心情），并反映了人物的</a:t>
            </a:r>
            <a:r>
              <a:rPr kumimoji="0" lang="en-US" altLang="zh-CN"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a:t>
            </a:r>
            <a:r>
              <a:rPr kumimoji="0" lang="zh-CN" altLang="en-US"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性格特征或</a:t>
            </a:r>
            <a:r>
              <a:rPr kumimoji="0" lang="en-US" altLang="zh-CN"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a:t>
            </a:r>
            <a:r>
              <a:rPr kumimoji="0" lang="zh-CN" altLang="en-US" sz="2400" b="1"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rPr>
              <a:t>精神品质（有时还推动情节的发展）。 </a:t>
            </a:r>
            <a:endParaRPr kumimoji="0" lang="zh-CN" altLang="en-US" sz="2400" b="0" i="0" u="none" strike="noStrike" kern="1200" cap="none" spc="0" normalizeH="0" baseline="0" noProof="0" dirty="0">
              <a:ln>
                <a:noFill/>
              </a:ln>
              <a:solidFill>
                <a:srgbClr val="FB2413"/>
              </a:solidFill>
              <a:effectLst/>
              <a:uLnTx/>
              <a:uFillTx/>
              <a:latin typeface="楷体" panose="02010609060101010101" pitchFamily="49" charset="-122"/>
              <a:ea typeface="楷体" panose="02010609060101010101" pitchFamily="49" charset="-122"/>
              <a:cs typeface="华文楷体"/>
            </a:endParaRPr>
          </a:p>
        </p:txBody>
      </p:sp>
      <p:grpSp>
        <p:nvGrpSpPr>
          <p:cNvPr id="57349" name="组合 9"/>
          <p:cNvGrpSpPr/>
          <p:nvPr/>
        </p:nvGrpSpPr>
        <p:grpSpPr bwMode="auto">
          <a:xfrm>
            <a:off x="44450" y="-39688"/>
            <a:ext cx="2006600" cy="522288"/>
            <a:chOff x="70" y="-63"/>
            <a:chExt cx="3160" cy="824"/>
          </a:xfrm>
        </p:grpSpPr>
        <p:sp>
          <p:nvSpPr>
            <p:cNvPr id="57350"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组合 6"/>
          <p:cNvGrpSpPr/>
          <p:nvPr/>
        </p:nvGrpSpPr>
        <p:grpSpPr bwMode="auto">
          <a:xfrm>
            <a:off x="44450" y="-39688"/>
            <a:ext cx="2006600" cy="522288"/>
            <a:chOff x="70" y="-63"/>
            <a:chExt cx="3160" cy="824"/>
          </a:xfrm>
        </p:grpSpPr>
        <p:sp>
          <p:nvSpPr>
            <p:cNvPr id="60420"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395536" y="483518"/>
            <a:ext cx="8207697" cy="1200329"/>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说一说：</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看看还有哪些地方能体现出母亲对</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细腻而深沉的爱？</a:t>
            </a:r>
          </a:p>
        </p:txBody>
      </p:sp>
      <p:sp>
        <p:nvSpPr>
          <p:cNvPr id="3" name="文本框 2"/>
          <p:cNvSpPr txBox="1">
            <a:spLocks noChangeArrowheads="1"/>
          </p:cNvSpPr>
          <p:nvPr/>
        </p:nvSpPr>
        <p:spPr bwMode="auto">
          <a:xfrm>
            <a:off x="323528" y="1779662"/>
            <a:ext cx="8496944" cy="2308324"/>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母亲知道自己的病情却没有告诉</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我</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因为</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我</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遭遇不幸，本来</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就</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对生活感</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到</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绝望，如果听到这样的消息，</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“我”</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会受到更大的打击，丧失</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活</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下去的勇气。母亲为了让</a:t>
            </a:r>
            <a:r>
              <a:rPr kumimoji="0" lang="zh-CN" altLang="en-US"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“我”</a:t>
            </a:r>
            <a:endParaRPr kumimoji="0" lang="en-US" altLang="zh-CN" sz="24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好好儿活</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，隐瞒自己的病情，体现了母爱的深</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沉和伟</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大。</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圆角矩形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843558"/>
            <a:ext cx="6946900" cy="26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9"/>
          <p:cNvGrpSpPr/>
          <p:nvPr/>
        </p:nvGrpSpPr>
        <p:grpSpPr bwMode="auto">
          <a:xfrm>
            <a:off x="44450" y="-39688"/>
            <a:ext cx="2006600" cy="522288"/>
            <a:chOff x="70" y="-63"/>
            <a:chExt cx="3160" cy="824"/>
          </a:xfrm>
        </p:grpSpPr>
        <p:sp>
          <p:nvSpPr>
            <p:cNvPr id="4"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pic>
        <p:nvPicPr>
          <p:cNvPr id="7"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047750" y="1635124"/>
            <a:ext cx="1025532" cy="243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2"/>
          <p:cNvSpPr>
            <a:spLocks noChangeArrowheads="1"/>
          </p:cNvSpPr>
          <p:nvPr/>
        </p:nvSpPr>
        <p:spPr bwMode="auto">
          <a:xfrm>
            <a:off x="2699395" y="1347614"/>
            <a:ext cx="5761037"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    结合文</a:t>
            </a:r>
            <a:r>
              <a:rPr kumimoji="0" lang="zh-CN" altLang="en-US" sz="2800" b="0" i="0" u="none" strike="noStrike" kern="1200" cap="none" spc="0" normalizeH="0" baseline="0" noProof="0" dirty="0" smtClean="0">
                <a:ln>
                  <a:noFill/>
                </a:ln>
                <a:solidFill>
                  <a:srgbClr val="A96A00"/>
                </a:solidFill>
                <a:effectLst/>
                <a:uLnTx/>
                <a:uFillTx/>
                <a:latin typeface="黑体" pitchFamily="49" charset="-122"/>
                <a:ea typeface="黑体" pitchFamily="49" charset="-122"/>
                <a:cs typeface="+mn-cs"/>
              </a:rPr>
              <a:t>章的叙述描写，</a:t>
            </a: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说说作者的母亲是一位怎样的</a:t>
            </a:r>
            <a:r>
              <a:rPr kumimoji="0" lang="zh-CN" altLang="en-US" sz="2800" b="0" i="0" u="none" strike="noStrike" kern="1200" cap="none" spc="0" normalizeH="0" baseline="0" noProof="0" dirty="0" smtClean="0">
                <a:ln>
                  <a:noFill/>
                </a:ln>
                <a:solidFill>
                  <a:srgbClr val="A96A00"/>
                </a:solidFill>
                <a:effectLst/>
                <a:uLnTx/>
                <a:uFillTx/>
                <a:latin typeface="黑体" pitchFamily="49" charset="-122"/>
                <a:ea typeface="黑体" pitchFamily="49" charset="-122"/>
                <a:cs typeface="+mn-cs"/>
              </a:rPr>
              <a:t>母亲。</a:t>
            </a:r>
            <a:endParaRPr kumimoji="0" lang="zh-CN" altLang="en-US" sz="2800" b="0" i="0" strike="noStrike" kern="1200" cap="none" spc="0" normalizeH="0" baseline="0" noProof="0" dirty="0">
              <a:ln>
                <a:noFill/>
              </a:ln>
              <a:solidFill>
                <a:srgbClr val="00B050"/>
              </a:solidFill>
              <a:effectLst/>
              <a:uLnTx/>
              <a:uFillTx/>
              <a:latin typeface="黑体" pitchFamily="49" charset="-122"/>
              <a:ea typeface="黑体" pitchFamily="49" charset="-122"/>
              <a:cs typeface="+mn-cs"/>
            </a:endParaRPr>
          </a:p>
        </p:txBody>
      </p:sp>
    </p:spTree>
    <p:extLst>
      <p:ext uri="{BB962C8B-B14F-4D97-AF65-F5344CB8AC3E}">
        <p14:creationId xmlns:p14="http://schemas.microsoft.com/office/powerpoint/2010/main" val="957244204"/>
      </p:ext>
    </p:extLst>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793824" y="1419622"/>
            <a:ext cx="7882632" cy="2308324"/>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她的慈爱体现</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在她</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深深理解儿子的痛苦，能够包容儿子的暴怒；</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她</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想方设法宽慰儿子，多次央求儿子出去散散心，到北海看菊花，盼望儿子早日走出内心的绝望，</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勇敢</a:t>
            </a:r>
            <a:r>
              <a:rPr kumimoji="0" lang="zh-CN" altLang="en-US" sz="24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rPr>
              <a:t>地</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面对</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生活的苦难。</a:t>
            </a:r>
          </a:p>
        </p:txBody>
      </p:sp>
      <p:grpSp>
        <p:nvGrpSpPr>
          <p:cNvPr id="8" name="组合 6"/>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矩形 2"/>
          <p:cNvSpPr/>
          <p:nvPr/>
        </p:nvSpPr>
        <p:spPr>
          <a:xfrm>
            <a:off x="662875" y="843558"/>
            <a:ext cx="7797557"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她是一位活得辛苦，却又无比慈爱包容的母亲。</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23472842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06251" y="627534"/>
            <a:ext cx="4797797" cy="489878"/>
          </a:xfrm>
          <a:prstGeom prst="rect">
            <a:avLst/>
          </a:prstGeom>
          <a:noFill/>
          <a:ln w="9525">
            <a:noFill/>
            <a:miter lim="800000"/>
          </a:ln>
        </p:spPr>
        <p:txBody>
          <a:bodyPr wrap="square">
            <a:spAutoFit/>
          </a:bodyPr>
          <a:lstStyle/>
          <a:p>
            <a:pPr marL="0" marR="0" lvl="0" indent="0" algn="l" defTabSz="914400" rtl="0" eaLnBrk="0" fontAlgn="base" latinLnBrk="0" hangingPunct="0">
              <a:lnSpc>
                <a:spcPts val="3075"/>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她是一位细心的母亲。</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 name="文本框 2"/>
          <p:cNvSpPr txBox="1">
            <a:spLocks noChangeArrowheads="1"/>
          </p:cNvSpPr>
          <p:nvPr/>
        </p:nvSpPr>
        <p:spPr bwMode="auto">
          <a:xfrm>
            <a:off x="179512" y="2643758"/>
            <a:ext cx="5541184" cy="489878"/>
          </a:xfrm>
          <a:prstGeom prst="rect">
            <a:avLst/>
          </a:prstGeom>
          <a:noFill/>
          <a:ln w="9525">
            <a:noFill/>
            <a:miter lim="800000"/>
          </a:ln>
        </p:spPr>
        <p:txBody>
          <a:bodyPr wrap="square">
            <a:spAutoFit/>
          </a:bodyPr>
          <a:lstStyle/>
          <a:p>
            <a:pPr marL="0" marR="0" lvl="0" indent="0" algn="l" defTabSz="914400" rtl="0" eaLnBrk="0" fontAlgn="base" latinLnBrk="0" hangingPunct="0">
              <a:lnSpc>
                <a:spcPts val="3075"/>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3</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她是一位无私和坚</a:t>
            </a:r>
            <a:r>
              <a:rPr kumimoji="0" lang="zh-CN" altLang="en-US" sz="2400" b="1" i="0"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韧</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的母亲。</a:t>
            </a:r>
          </a:p>
        </p:txBody>
      </p:sp>
      <p:grpSp>
        <p:nvGrpSpPr>
          <p:cNvPr id="8" name="组合 6"/>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179512" y="1059582"/>
            <a:ext cx="8568952" cy="1477328"/>
          </a:xfrm>
          <a:prstGeom prst="rect">
            <a:avLst/>
          </a:prstGeom>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她的细心，体现在几次</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悄悄</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地出去和进来，以及</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偷偷地听着我的动静</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挡在窗前</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对于</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跑</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和</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踩</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一类的字眼</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儿</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，她比我还敏感</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等细节描写中。</a:t>
            </a:r>
          </a:p>
        </p:txBody>
      </p:sp>
      <p:sp>
        <p:nvSpPr>
          <p:cNvPr id="5" name="矩形 4"/>
          <p:cNvSpPr/>
          <p:nvPr/>
        </p:nvSpPr>
        <p:spPr>
          <a:xfrm>
            <a:off x="430530" y="3120291"/>
            <a:ext cx="8173918" cy="1682512"/>
          </a:xfrm>
          <a:prstGeom prst="rect">
            <a:avLst/>
          </a:prstGeom>
        </p:spPr>
        <p:txBody>
          <a:bodyPr wrap="square">
            <a:spAutoFit/>
          </a:bodyPr>
          <a:lstStyle/>
          <a:p>
            <a:pPr marL="0" marR="0" lvl="0" indent="0" algn="l" defTabSz="914400" rtl="0" eaLnBrk="0" fontAlgn="base" latinLnBrk="0" hangingPunct="0">
              <a:lnSpc>
                <a:spcPts val="3075"/>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她自己身</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患绝症，</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肝疼得整宿整宿翻来覆去地睡</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不了觉</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却</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从未向儿子提及，她承受着儿子终生截瘫的残酷</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现实</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，承受着儿</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子的痛</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苦绝望的心情，却从来没有对儿子说过</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你为我</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想想</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，这些体现了她的无私和坚</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韧</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spTree>
    <p:extLst>
      <p:ext uri="{BB962C8B-B14F-4D97-AF65-F5344CB8AC3E}">
        <p14:creationId xmlns:p14="http://schemas.microsoft.com/office/powerpoint/2010/main" val="251322544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486916" y="555526"/>
            <a:ext cx="4805164" cy="528350"/>
          </a:xfrm>
          <a:prstGeom prst="rect">
            <a:avLst/>
          </a:prstGeom>
          <a:noFill/>
          <a:ln w="9525">
            <a:noFill/>
            <a:miter lim="800000"/>
          </a:ln>
        </p:spPr>
        <p:txBody>
          <a:bodyPr wrap="square">
            <a:spAutoFit/>
          </a:bodyPr>
          <a:lstStyle/>
          <a:p>
            <a:pPr marL="0" marR="0" lvl="0" indent="0" algn="l" defTabSz="914400" rtl="0" eaLnBrk="0" fontAlgn="base" latinLnBrk="0" hangingPunct="0">
              <a:lnSpc>
                <a:spcPts val="3375"/>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4</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她是一位睿智的母亲。</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a:spLocks noChangeArrowheads="1"/>
          </p:cNvSpPr>
          <p:nvPr/>
        </p:nvSpPr>
        <p:spPr bwMode="auto">
          <a:xfrm>
            <a:off x="759594" y="3052762"/>
            <a:ext cx="8020050" cy="460375"/>
          </a:xfrm>
          <a:prstGeom prst="rect">
            <a:avLst/>
          </a:prstGeom>
          <a:solidFill>
            <a:schemeClr val="accent6">
              <a:lumMod val="20000"/>
              <a:lumOff val="80000"/>
            </a:schemeClr>
          </a:solid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这是一位慈爱、包容、细心、坚</a:t>
            </a:r>
            <a:r>
              <a:rPr kumimoji="0" lang="zh-CN" altLang="en-US" sz="2400" b="1" i="0"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韧</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、无私、睿智的母亲。</a:t>
            </a:r>
          </a:p>
        </p:txBody>
      </p:sp>
      <p:grpSp>
        <p:nvGrpSpPr>
          <p:cNvPr id="9" name="组合 6"/>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5" name="矩形 4"/>
          <p:cNvSpPr/>
          <p:nvPr/>
        </p:nvSpPr>
        <p:spPr>
          <a:xfrm>
            <a:off x="395536" y="1100193"/>
            <a:ext cx="8496944" cy="1400383"/>
          </a:xfrm>
          <a:prstGeom prst="rect">
            <a:avLst/>
          </a:prstGeom>
        </p:spPr>
        <p:txBody>
          <a:bodyPr wrap="square">
            <a:spAutoFit/>
          </a:bodyPr>
          <a:lstStyle/>
          <a:p>
            <a:pPr marL="0" marR="0" lvl="0" indent="0" algn="l" defTabSz="914400" rtl="0" eaLnBrk="0" fontAlgn="base" latinLnBrk="0" hangingPunct="0">
              <a:lnSpc>
                <a:spcPts val="3375"/>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她的睿智，体现在她懂得人生无论遭遇到什么厄运，都要</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好好儿活</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，不是仅仅活着，而是要活得</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坚强</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，活出尊严，要找到一条走</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向幸</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福的路。</a:t>
            </a:r>
          </a:p>
        </p:txBody>
      </p:sp>
    </p:spTree>
    <p:extLst>
      <p:ext uri="{BB962C8B-B14F-4D97-AF65-F5344CB8AC3E}">
        <p14:creationId xmlns:p14="http://schemas.microsoft.com/office/powerpoint/2010/main" val="220637996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圆角矩形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771550"/>
            <a:ext cx="6946900"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047750" y="1635124"/>
            <a:ext cx="1025532" cy="243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2"/>
          <p:cNvSpPr>
            <a:spLocks noChangeArrowheads="1"/>
          </p:cNvSpPr>
          <p:nvPr/>
        </p:nvSpPr>
        <p:spPr bwMode="auto">
          <a:xfrm>
            <a:off x="2555379" y="1059582"/>
            <a:ext cx="5761037"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    这篇文章是作者为怀念母亲</a:t>
            </a:r>
            <a:r>
              <a:rPr kumimoji="0" lang="zh-CN" altLang="en-US" sz="2800" b="0" i="0" u="none" strike="noStrike" kern="1200" cap="none" spc="0" normalizeH="0" baseline="0" noProof="0" dirty="0" smtClean="0">
                <a:ln>
                  <a:noFill/>
                </a:ln>
                <a:solidFill>
                  <a:srgbClr val="A96A00"/>
                </a:solidFill>
                <a:effectLst/>
                <a:uLnTx/>
                <a:uFillTx/>
                <a:latin typeface="黑体" pitchFamily="49" charset="-122"/>
                <a:ea typeface="黑体" pitchFamily="49" charset="-122"/>
                <a:cs typeface="+mn-cs"/>
              </a:rPr>
              <a:t>而写的，</a:t>
            </a: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找找文中哪些语句蕴含了作者复杂</a:t>
            </a:r>
            <a:r>
              <a:rPr kumimoji="0" lang="zh-CN" altLang="en-US" sz="2800" b="0" i="0" u="none" strike="noStrike" kern="1200" cap="none" spc="0" normalizeH="0" baseline="0" noProof="0" dirty="0" smtClean="0">
                <a:ln>
                  <a:noFill/>
                </a:ln>
                <a:solidFill>
                  <a:srgbClr val="A96A00"/>
                </a:solidFill>
                <a:effectLst/>
                <a:uLnTx/>
                <a:uFillTx/>
                <a:latin typeface="黑体" pitchFamily="49" charset="-122"/>
                <a:ea typeface="黑体" pitchFamily="49" charset="-122"/>
                <a:cs typeface="+mn-cs"/>
              </a:rPr>
              <a:t>的情感，作者</a:t>
            </a:r>
            <a:r>
              <a:rPr kumimoji="0" lang="zh-CN" altLang="en-US" sz="2800" b="0" i="0" u="none" strike="noStrike" kern="1200" cap="none" spc="0" normalizeH="0" baseline="0" noProof="0" dirty="0">
                <a:ln>
                  <a:noFill/>
                </a:ln>
                <a:solidFill>
                  <a:srgbClr val="A96A00"/>
                </a:solidFill>
                <a:effectLst/>
                <a:uLnTx/>
                <a:uFillTx/>
                <a:latin typeface="黑体" pitchFamily="49" charset="-122"/>
                <a:ea typeface="黑体" pitchFamily="49" charset="-122"/>
                <a:cs typeface="+mn-cs"/>
              </a:rPr>
              <a:t>是如何体现的？</a:t>
            </a:r>
          </a:p>
        </p:txBody>
      </p:sp>
      <p:grpSp>
        <p:nvGrpSpPr>
          <p:cNvPr id="5" name="组合 6"/>
          <p:cNvGrpSpPr/>
          <p:nvPr/>
        </p:nvGrpSpPr>
        <p:grpSpPr bwMode="auto">
          <a:xfrm>
            <a:off x="44450" y="-39688"/>
            <a:ext cx="2006600" cy="522288"/>
            <a:chOff x="70" y="-63"/>
            <a:chExt cx="3160" cy="824"/>
          </a:xfrm>
        </p:grpSpPr>
        <p:sp>
          <p:nvSpPr>
            <p:cNvPr id="6"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2472570462"/>
      </p:ext>
    </p:extLst>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5"/>
          <p:cNvGrpSpPr/>
          <p:nvPr/>
        </p:nvGrpSpPr>
        <p:grpSpPr bwMode="auto">
          <a:xfrm>
            <a:off x="179388" y="123825"/>
            <a:ext cx="1630362" cy="400050"/>
            <a:chOff x="160049" y="525491"/>
            <a:chExt cx="1629583" cy="400110"/>
          </a:xfrm>
        </p:grpSpPr>
        <p:pic>
          <p:nvPicPr>
            <p:cNvPr id="11" name="图片 10"/>
            <p:cNvPicPr>
              <a:picLocks noChangeAspect="1"/>
            </p:cNvPicPr>
            <p:nvPr/>
          </p:nvPicPr>
          <p:blipFill>
            <a:blip r:embed="rId2"/>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39944" name="文本框 11"/>
            <p:cNvSpPr txBox="1">
              <a:spLocks noChangeArrowheads="1"/>
            </p:cNvSpPr>
            <p:nvPr/>
          </p:nvSpPr>
          <p:spPr bwMode="auto">
            <a:xfrm>
              <a:off x="172162" y="525491"/>
              <a:ext cx="1231486" cy="400110"/>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Heiti SC Medium"/>
                </a:rPr>
                <a:t>第一课时</a:t>
              </a:r>
            </a:p>
          </p:txBody>
        </p:sp>
      </p:grpSp>
      <p:grpSp>
        <p:nvGrpSpPr>
          <p:cNvPr id="39938" name="组合 11"/>
          <p:cNvGrpSpPr/>
          <p:nvPr/>
        </p:nvGrpSpPr>
        <p:grpSpPr bwMode="auto">
          <a:xfrm>
            <a:off x="0" y="555625"/>
            <a:ext cx="2051050" cy="523875"/>
            <a:chOff x="0" y="-63"/>
            <a:chExt cx="3231" cy="824"/>
          </a:xfrm>
        </p:grpSpPr>
        <p:sp>
          <p:nvSpPr>
            <p:cNvPr id="3994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学习目标</a:t>
              </a:r>
            </a:p>
          </p:txBody>
        </p:sp>
        <p:cxnSp>
          <p:nvCxnSpPr>
            <p:cNvPr id="13"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a:spLocks noChangeArrowheads="1"/>
          </p:cNvSpPr>
          <p:nvPr/>
        </p:nvSpPr>
        <p:spPr bwMode="auto">
          <a:xfrm>
            <a:off x="683568" y="1347316"/>
            <a:ext cx="7556500" cy="3168650"/>
          </a:xfrm>
          <a:prstGeom prst="rect">
            <a:avLst/>
          </a:prstGeom>
          <a:noFill/>
          <a:ln w="9525">
            <a:noFill/>
            <a:miter lim="800000"/>
          </a:ln>
        </p:spPr>
        <p:txBody>
          <a:bodyPr>
            <a:spAutoFit/>
          </a:bodyPr>
          <a:lstStyle/>
          <a:p>
            <a:pPr marL="0" marR="0" lvl="0" indent="0" algn="l" defTabSz="914400" rtl="0" eaLnBrk="0" fontAlgn="base" latinLnBrk="0" hangingPunct="0">
              <a:lnSpc>
                <a:spcPts val="4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1</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了解作者的相关知识，理解重点词语的意思，感知课文主要内容。（</a:t>
            </a:r>
            <a:r>
              <a:rPr kumimoji="0" lang="zh-CN"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重点</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endPar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ts val="4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2</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把握课文中描写母亲动作、语言、神态的语句，体会人物的内心世界，感悟人间真情。（</a:t>
            </a:r>
            <a:r>
              <a:rPr kumimoji="0" lang="zh-CN"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难点</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endPar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ts val="4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3</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通过品悟对菊花的描写，深刻理解母亲说的“好好儿活”的含义，学会感恩，学会爱。（</a:t>
            </a:r>
            <a:r>
              <a:rPr kumimoji="0" lang="zh-CN"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素养</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文本框 2"/>
          <p:cNvSpPr txBox="1">
            <a:spLocks noChangeArrowheads="1"/>
          </p:cNvSpPr>
          <p:nvPr/>
        </p:nvSpPr>
        <p:spPr bwMode="auto">
          <a:xfrm>
            <a:off x="251520" y="771550"/>
            <a:ext cx="7912100"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）可我却</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一直</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都不知道，她的病已经到了那步田地。</a:t>
            </a:r>
          </a:p>
        </p:txBody>
      </p:sp>
      <p:sp>
        <p:nvSpPr>
          <p:cNvPr id="64516" name="文本框 3"/>
          <p:cNvSpPr txBox="1">
            <a:spLocks noChangeArrowheads="1"/>
          </p:cNvSpPr>
          <p:nvPr/>
        </p:nvSpPr>
        <p:spPr bwMode="auto">
          <a:xfrm>
            <a:off x="179512" y="3078163"/>
            <a:ext cx="7912100"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）她出去</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了</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，就</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再也</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没回</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来。</a:t>
            </a:r>
          </a:p>
        </p:txBody>
      </p:sp>
      <p:sp>
        <p:nvSpPr>
          <p:cNvPr id="6" name="文本框 5"/>
          <p:cNvSpPr txBox="1">
            <a:spLocks noChangeArrowheads="1"/>
          </p:cNvSpPr>
          <p:nvPr/>
        </p:nvSpPr>
        <p:spPr bwMode="auto">
          <a:xfrm>
            <a:off x="430530" y="1491630"/>
            <a:ext cx="7981950" cy="1200150"/>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一直</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，表达了作者当时只顾沉浸在自己的悲苦情绪中，完全没有注意到母亲的严重病情，事后想来无比悔恨的心情。</a:t>
            </a:r>
          </a:p>
        </p:txBody>
      </p:sp>
      <p:sp>
        <p:nvSpPr>
          <p:cNvPr id="7" name="文本框 6"/>
          <p:cNvSpPr txBox="1">
            <a:spLocks noChangeArrowheads="1"/>
          </p:cNvSpPr>
          <p:nvPr/>
        </p:nvSpPr>
        <p:spPr bwMode="auto">
          <a:xfrm>
            <a:off x="323528" y="3692525"/>
            <a:ext cx="7981950" cy="8286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再也</a:t>
            </a:r>
            <a:r>
              <a:rPr kumimoji="0" 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，表达了作者对母亲永远离去的无</a:t>
            </a:r>
            <a:r>
              <a:rPr kumimoji="0" lang="zh-CN" altLang="en-US" sz="2400" b="1" i="0"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限</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痛苦和遗憾的心情。</a:t>
            </a:r>
          </a:p>
        </p:txBody>
      </p:sp>
      <p:grpSp>
        <p:nvGrpSpPr>
          <p:cNvPr id="12" name="组合 6"/>
          <p:cNvGrpSpPr/>
          <p:nvPr/>
        </p:nvGrpSpPr>
        <p:grpSpPr bwMode="auto">
          <a:xfrm>
            <a:off x="44450" y="-39688"/>
            <a:ext cx="2006600" cy="522288"/>
            <a:chOff x="70" y="-63"/>
            <a:chExt cx="3160" cy="824"/>
          </a:xfrm>
        </p:grpSpPr>
        <p:sp>
          <p:nvSpPr>
            <p:cNvPr id="1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409648703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wipe(down)">
                                      <p:cBhvr>
                                        <p:cTn id="7" dur="500"/>
                                        <p:tgtEl>
                                          <p:spTgt spid="645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4516"/>
                                        </p:tgtEl>
                                        <p:attrNameLst>
                                          <p:attrName>style.visibility</p:attrName>
                                        </p:attrNameLst>
                                      </p:cBhvr>
                                      <p:to>
                                        <p:strVal val="visible"/>
                                      </p:to>
                                    </p:set>
                                    <p:animEffect transition="in" filter="wipe(down)">
                                      <p:cBhvr>
                                        <p:cTn id="17" dur="500"/>
                                        <p:tgtEl>
                                          <p:spTgt spid="645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6"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4"/>
          <p:cNvSpPr txBox="1">
            <a:spLocks noChangeArrowheads="1"/>
          </p:cNvSpPr>
          <p:nvPr/>
        </p:nvSpPr>
        <p:spPr bwMode="auto">
          <a:xfrm>
            <a:off x="323528" y="813941"/>
            <a:ext cx="8370887" cy="461665"/>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3</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）看着三轮车远去，也</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绝</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没有想到那</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竟</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是永远的诀别。</a:t>
            </a:r>
          </a:p>
        </p:txBody>
      </p:sp>
      <p:sp>
        <p:nvSpPr>
          <p:cNvPr id="6" name="文本框 5"/>
          <p:cNvSpPr txBox="1">
            <a:spLocks noChangeArrowheads="1"/>
          </p:cNvSpPr>
          <p:nvPr/>
        </p:nvSpPr>
        <p:spPr bwMode="auto">
          <a:xfrm>
            <a:off x="251520" y="1563638"/>
            <a:ext cx="8713470" cy="1200329"/>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绝</a:t>
            </a:r>
            <a:r>
              <a:rPr kumimoji="0" 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和</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竟</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说明作者当时对母亲病情的严重、对母亲永远的离去，毫无思想准备；如今想来追悔莫及，肝肠寸断。</a:t>
            </a:r>
          </a:p>
        </p:txBody>
      </p:sp>
      <p:grpSp>
        <p:nvGrpSpPr>
          <p:cNvPr id="5" name="组合 6"/>
          <p:cNvGrpSpPr/>
          <p:nvPr/>
        </p:nvGrpSpPr>
        <p:grpSpPr bwMode="auto">
          <a:xfrm>
            <a:off x="44450" y="-39688"/>
            <a:ext cx="2006600" cy="522288"/>
            <a:chOff x="70" y="-63"/>
            <a:chExt cx="3160" cy="824"/>
          </a:xfrm>
        </p:grpSpPr>
        <p:sp>
          <p:nvSpPr>
            <p:cNvPr id="7"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56395664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组合 5"/>
          <p:cNvGrpSpPr/>
          <p:nvPr/>
        </p:nvGrpSpPr>
        <p:grpSpPr bwMode="auto">
          <a:xfrm>
            <a:off x="251520" y="155575"/>
            <a:ext cx="1630363" cy="400050"/>
            <a:chOff x="160049" y="525491"/>
            <a:chExt cx="1629583" cy="400110"/>
          </a:xfrm>
        </p:grpSpPr>
        <p:pic>
          <p:nvPicPr>
            <p:cNvPr id="17" name="图片 16"/>
            <p:cNvPicPr>
              <a:picLocks noChangeAspect="1"/>
            </p:cNvPicPr>
            <p:nvPr/>
          </p:nvPicPr>
          <p:blipFill>
            <a:blip r:embed="rId2"/>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59396" name="文本框 11"/>
            <p:cNvSpPr txBox="1">
              <a:spLocks noChangeArrowheads="1"/>
            </p:cNvSpPr>
            <p:nvPr/>
          </p:nvSpPr>
          <p:spPr bwMode="auto">
            <a:xfrm>
              <a:off x="172162" y="525491"/>
              <a:ext cx="1231486" cy="400110"/>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Heiti SC Medium"/>
                </a:rPr>
                <a:t>第二课时</a:t>
              </a:r>
            </a:p>
          </p:txBody>
        </p:sp>
      </p:grpSp>
      <p:sp>
        <p:nvSpPr>
          <p:cNvPr id="19" name="TextBox 4"/>
          <p:cNvSpPr txBox="1">
            <a:spLocks noChangeArrowheads="1"/>
          </p:cNvSpPr>
          <p:nvPr/>
        </p:nvSpPr>
        <p:spPr bwMode="auto">
          <a:xfrm>
            <a:off x="684213" y="1058863"/>
            <a:ext cx="7848600" cy="2168525"/>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3000" b="1" i="0" u="none" strike="noStrike" kern="1200" cap="none" spc="0" normalizeH="0" baseline="0" noProof="0" dirty="0">
                <a:ln>
                  <a:noFill/>
                </a:ln>
                <a:solidFill>
                  <a:prstClr val="black"/>
                </a:solidFill>
                <a:effectLst/>
                <a:uLnTx/>
                <a:uFillTx/>
                <a:latin typeface="楷体"/>
                <a:ea typeface="楷体"/>
                <a:cs typeface="楷体"/>
              </a:rPr>
              <a:t>    上节课我们通过母亲的言谈举止感受到了母爱的细腻和伟大，让我们再次走进课文，看看还有哪些方面能够体现母爱的伟大。</a:t>
            </a:r>
          </a:p>
        </p:txBody>
      </p:sp>
    </p:spTree>
  </p:cSld>
  <p:clrMapOvr>
    <a:masterClrMapping/>
  </p:clrMapOvr>
  <p:transition spd="slow">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组合 7"/>
          <p:cNvGrpSpPr/>
          <p:nvPr/>
        </p:nvGrpSpPr>
        <p:grpSpPr bwMode="auto">
          <a:xfrm>
            <a:off x="28575" y="-3175"/>
            <a:ext cx="2006600" cy="522288"/>
            <a:chOff x="70" y="-63"/>
            <a:chExt cx="3160" cy="822"/>
          </a:xfrm>
        </p:grpSpPr>
        <p:sp>
          <p:nvSpPr>
            <p:cNvPr id="61448"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1442" name="文本框 1"/>
          <p:cNvSpPr txBox="1">
            <a:spLocks noChangeArrowheads="1"/>
          </p:cNvSpPr>
          <p:nvPr/>
        </p:nvSpPr>
        <p:spPr bwMode="auto">
          <a:xfrm>
            <a:off x="387896" y="599207"/>
            <a:ext cx="6056312"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rPr>
              <a:t>文中几次提及看菊花？有何用意？</a:t>
            </a:r>
          </a:p>
        </p:txBody>
      </p:sp>
      <p:sp>
        <p:nvSpPr>
          <p:cNvPr id="12" name="文本框 3"/>
          <p:cNvSpPr txBox="1">
            <a:spLocks noChangeArrowheads="1"/>
          </p:cNvSpPr>
          <p:nvPr/>
        </p:nvSpPr>
        <p:spPr bwMode="auto">
          <a:xfrm>
            <a:off x="395536" y="1128285"/>
            <a:ext cx="8352928" cy="1875513"/>
          </a:xfrm>
          <a:prstGeom prst="rect">
            <a:avLst/>
          </a:prstGeom>
          <a:noFill/>
          <a:ln w="9525">
            <a:noFill/>
            <a:miter lim="800000"/>
          </a:ln>
        </p:spPr>
        <p:txBody>
          <a:bodyPr wrap="square">
            <a:spAutoFit/>
          </a:bodyPr>
          <a:lstStyle/>
          <a:p>
            <a:pPr marL="0" marR="0" lvl="0" indent="0" algn="l" defTabSz="914400" rtl="0" eaLnBrk="0" fontAlgn="base" latinLnBrk="0" hangingPunct="0">
              <a:lnSpc>
                <a:spcPts val="3575"/>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文中</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三次</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提到看菊花。</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p>
          <a:p>
            <a:pPr marL="0" marR="0" lvl="0" indent="0" algn="l" defTabSz="914400" rtl="0" eaLnBrk="0" fontAlgn="base" latinLnBrk="0" hangingPunct="0">
              <a:lnSpc>
                <a:spcPts val="3575"/>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第一次和第二次都是母亲想让</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我</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去看菊花。</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母亲希望儿子能看看外面美好的世界，能像菊花那样绽放出属于自己的美丽与灿烂。</a:t>
            </a:r>
          </a:p>
        </p:txBody>
      </p:sp>
      <p:sp>
        <p:nvSpPr>
          <p:cNvPr id="13" name="文本框 4"/>
          <p:cNvSpPr txBox="1">
            <a:spLocks noChangeArrowheads="1"/>
          </p:cNvSpPr>
          <p:nvPr/>
        </p:nvSpPr>
        <p:spPr bwMode="auto">
          <a:xfrm>
            <a:off x="323528" y="2949887"/>
            <a:ext cx="8568952" cy="1438855"/>
          </a:xfrm>
          <a:prstGeom prst="rect">
            <a:avLst/>
          </a:prstGeom>
          <a:noFill/>
          <a:ln w="9525">
            <a:noFill/>
            <a:miter lim="800000"/>
          </a:ln>
        </p:spPr>
        <p:txBody>
          <a:bodyPr wrap="square">
            <a:spAutoFit/>
          </a:bodyPr>
          <a:lstStyle/>
          <a:p>
            <a:pPr marL="0" marR="0" lvl="0" indent="0" algn="l" defTabSz="914400" rtl="0" eaLnBrk="0" fontAlgn="base" latinLnBrk="0" hangingPunct="0">
              <a:lnSpc>
                <a:spcPts val="3475"/>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第三次</a:t>
            </a:r>
            <a:r>
              <a:rPr kumimoji="0" lang="zh-CN" altLang="en-US" sz="2400" b="1" i="0"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是</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我</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和妹妹去看菊花。</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表明</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我</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了解了母亲的心意，用菊花来象征热烈、深沉的母爱，表达</a:t>
            </a:r>
            <a:r>
              <a:rPr kumimoji="0" lang="en-US" altLang="zh-CN"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我</a:t>
            </a:r>
            <a:r>
              <a:rPr kumimoji="0" lang="en-US" altLang="zh-CN"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对母亲的怀念。</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arn(inVertic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left)">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组合 9"/>
          <p:cNvGrpSpPr/>
          <p:nvPr/>
        </p:nvGrpSpPr>
        <p:grpSpPr bwMode="auto">
          <a:xfrm>
            <a:off x="28575" y="-3175"/>
            <a:ext cx="2006600" cy="522288"/>
            <a:chOff x="70" y="-63"/>
            <a:chExt cx="3160" cy="822"/>
          </a:xfrm>
        </p:grpSpPr>
        <p:sp>
          <p:nvSpPr>
            <p:cNvPr id="63494"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467544" y="555526"/>
            <a:ext cx="8161338" cy="1200329"/>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三次</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看菊花的过程中，“我”的表现有什么不同？说说</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对生活的态度发生了怎样的</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变化</a:t>
            </a:r>
            <a:r>
              <a:rPr kumimoji="0" lang="zh-CN" altLang="en-US" sz="2400" b="1" i="0" strike="noStrike" kern="1200" cap="none" spc="0" normalizeH="0" baseline="0" noProof="0" dirty="0" smtClean="0">
                <a:ln>
                  <a:noFill/>
                </a:ln>
                <a:effectLst/>
                <a:uLnTx/>
                <a:uFillTx/>
                <a:latin typeface="宋体" panose="02010600030101010101" pitchFamily="2" charset="-122"/>
                <a:ea typeface="宋体" panose="02010600030101010101" pitchFamily="2" charset="-122"/>
                <a:cs typeface="+mn-cs"/>
              </a:rPr>
              <a:t>。</a:t>
            </a:r>
            <a:endParaRPr kumimoji="0" lang="zh-CN" altLang="en-US" sz="2400" b="1" i="0"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endParaRPr>
          </a:p>
        </p:txBody>
      </p:sp>
      <p:sp>
        <p:nvSpPr>
          <p:cNvPr id="3" name="文本框 2"/>
          <p:cNvSpPr txBox="1">
            <a:spLocks noChangeArrowheads="1"/>
          </p:cNvSpPr>
          <p:nvPr/>
        </p:nvSpPr>
        <p:spPr bwMode="auto">
          <a:xfrm>
            <a:off x="987450" y="3571726"/>
            <a:ext cx="2322512" cy="584200"/>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悲观、绝望          </a:t>
            </a:r>
          </a:p>
        </p:txBody>
      </p:sp>
      <p:sp>
        <p:nvSpPr>
          <p:cNvPr id="4" name="文本框 3"/>
          <p:cNvSpPr txBox="1">
            <a:spLocks noChangeArrowheads="1"/>
          </p:cNvSpPr>
          <p:nvPr/>
        </p:nvSpPr>
        <p:spPr bwMode="auto">
          <a:xfrm>
            <a:off x="5138762" y="3571726"/>
            <a:ext cx="2241550" cy="584200"/>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坚强、重生          </a:t>
            </a:r>
          </a:p>
        </p:txBody>
      </p:sp>
      <p:cxnSp>
        <p:nvCxnSpPr>
          <p:cNvPr id="5" name="直接连接符 4"/>
          <p:cNvCxnSpPr/>
          <p:nvPr/>
        </p:nvCxnSpPr>
        <p:spPr>
          <a:xfrm flipV="1">
            <a:off x="3516337" y="3852713"/>
            <a:ext cx="1420813" cy="22225"/>
          </a:xfrm>
          <a:prstGeom prst="line">
            <a:avLst/>
          </a:prstGeom>
          <a:ln w="44450">
            <a:solidFill>
              <a:srgbClr val="3333FF"/>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068414" y="1707654"/>
            <a:ext cx="5622155" cy="1667764"/>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①</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不，我不去！</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②</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什么时候？</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③我俩在一块儿，要好好儿活</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5536" y="885949"/>
            <a:ext cx="8074646" cy="46166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讨论：</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课文结尾处写到北海菊花的不同颜色，有什么深意</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t>
            </a:r>
          </a:p>
        </p:txBody>
      </p:sp>
      <p:grpSp>
        <p:nvGrpSpPr>
          <p:cNvPr id="3" name="组合 2"/>
          <p:cNvGrpSpPr/>
          <p:nvPr/>
        </p:nvGrpSpPr>
        <p:grpSpPr>
          <a:xfrm>
            <a:off x="395536" y="1894061"/>
            <a:ext cx="2644321" cy="1900535"/>
            <a:chOff x="395536" y="1894061"/>
            <a:chExt cx="2644321" cy="1900535"/>
          </a:xfrm>
        </p:grpSpPr>
        <p:pic>
          <p:nvPicPr>
            <p:cNvPr id="14" name="图片 23553" descr="7435552631423446935781.jpg"/>
            <p:cNvPicPr>
              <a:picLocks noChangeAspect="1"/>
            </p:cNvPicPr>
            <p:nvPr/>
          </p:nvPicPr>
          <p:blipFill>
            <a:blip r:embed="rId2"/>
            <a:srcRect/>
            <a:stretch>
              <a:fillRect/>
            </a:stretch>
          </p:blipFill>
          <p:spPr bwMode="auto">
            <a:xfrm>
              <a:off x="395536" y="1894061"/>
              <a:ext cx="2644321" cy="1440160"/>
            </a:xfrm>
            <a:prstGeom prst="ellipse">
              <a:avLst/>
            </a:prstGeom>
            <a:ln>
              <a:noFill/>
            </a:ln>
            <a:effectLst>
              <a:softEdge rad="112500"/>
            </a:effectLst>
          </p:spPr>
        </p:pic>
        <p:sp>
          <p:nvSpPr>
            <p:cNvPr id="15" name="文本框 23554"/>
            <p:cNvSpPr txBox="1">
              <a:spLocks noChangeArrowheads="1"/>
            </p:cNvSpPr>
            <p:nvPr/>
          </p:nvSpPr>
          <p:spPr bwMode="auto">
            <a:xfrm>
              <a:off x="539974" y="3334221"/>
              <a:ext cx="2241550" cy="460375"/>
            </a:xfrm>
            <a:prstGeom prst="rect">
              <a:avLst/>
            </a:prstGeom>
            <a:noFill/>
            <a:ln w="9525">
              <a:noFill/>
              <a:miter lim="800000"/>
            </a:ln>
          </p:spPr>
          <p:txBody>
            <a:bodyPr>
              <a:spAutoFit/>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effectLst/>
                  <a:uLnTx/>
                  <a:uFillTx/>
                  <a:latin typeface="楷体"/>
                  <a:ea typeface="楷体"/>
                  <a:cs typeface="楷体"/>
                </a:rPr>
                <a:t>白色的花高洁</a:t>
              </a:r>
            </a:p>
          </p:txBody>
        </p:sp>
      </p:grpSp>
      <p:grpSp>
        <p:nvGrpSpPr>
          <p:cNvPr id="4" name="组合 3"/>
          <p:cNvGrpSpPr/>
          <p:nvPr/>
        </p:nvGrpSpPr>
        <p:grpSpPr>
          <a:xfrm>
            <a:off x="3348286" y="1894061"/>
            <a:ext cx="2448272" cy="1901825"/>
            <a:chOff x="3348286" y="1894061"/>
            <a:chExt cx="2448272" cy="1901825"/>
          </a:xfrm>
        </p:grpSpPr>
        <p:pic>
          <p:nvPicPr>
            <p:cNvPr id="16" name="图片 24577" descr="DSCF1308"/>
            <p:cNvPicPr>
              <a:picLocks noChangeAspect="1"/>
            </p:cNvPicPr>
            <p:nvPr/>
          </p:nvPicPr>
          <p:blipFill>
            <a:blip r:embed="rId3"/>
            <a:srcRect/>
            <a:stretch>
              <a:fillRect/>
            </a:stretch>
          </p:blipFill>
          <p:spPr bwMode="auto">
            <a:xfrm>
              <a:off x="3420295" y="1894061"/>
              <a:ext cx="2376263" cy="1440160"/>
            </a:xfrm>
            <a:prstGeom prst="ellipse">
              <a:avLst/>
            </a:prstGeom>
            <a:ln>
              <a:noFill/>
            </a:ln>
            <a:effectLst>
              <a:softEdge rad="112500"/>
            </a:effectLst>
          </p:spPr>
        </p:pic>
        <p:sp>
          <p:nvSpPr>
            <p:cNvPr id="17" name="文本框 24579"/>
            <p:cNvSpPr txBox="1">
              <a:spLocks noChangeArrowheads="1"/>
            </p:cNvSpPr>
            <p:nvPr/>
          </p:nvSpPr>
          <p:spPr bwMode="auto">
            <a:xfrm>
              <a:off x="3348286" y="3334221"/>
              <a:ext cx="2318514" cy="461665"/>
            </a:xfrm>
            <a:prstGeom prst="rect">
              <a:avLst/>
            </a:prstGeom>
            <a:noFill/>
            <a:ln w="9525">
              <a:noFill/>
              <a:miter lim="800000"/>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effectLst/>
                  <a:uLnTx/>
                  <a:uFillTx/>
                  <a:latin typeface="楷体"/>
                  <a:ea typeface="楷体"/>
                  <a:cs typeface="楷体"/>
                </a:rPr>
                <a:t>黄色的花淡雅</a:t>
              </a:r>
            </a:p>
          </p:txBody>
        </p:sp>
      </p:grpSp>
      <p:grpSp>
        <p:nvGrpSpPr>
          <p:cNvPr id="5" name="组合 4"/>
          <p:cNvGrpSpPr/>
          <p:nvPr/>
        </p:nvGrpSpPr>
        <p:grpSpPr>
          <a:xfrm>
            <a:off x="5436518" y="1894061"/>
            <a:ext cx="3648075" cy="1900535"/>
            <a:chOff x="5436518" y="1894061"/>
            <a:chExt cx="3648075" cy="1900535"/>
          </a:xfrm>
        </p:grpSpPr>
        <p:pic>
          <p:nvPicPr>
            <p:cNvPr id="18" name="图片 6" descr="图片3"/>
            <p:cNvPicPr>
              <a:picLocks noChangeAspect="1"/>
            </p:cNvPicPr>
            <p:nvPr/>
          </p:nvPicPr>
          <p:blipFill>
            <a:blip r:embed="rId4"/>
            <a:srcRect/>
            <a:stretch>
              <a:fillRect/>
            </a:stretch>
          </p:blipFill>
          <p:spPr bwMode="auto">
            <a:xfrm>
              <a:off x="6156598" y="1894061"/>
              <a:ext cx="2448272" cy="1440160"/>
            </a:xfrm>
            <a:prstGeom prst="ellipse">
              <a:avLst/>
            </a:prstGeom>
            <a:ln>
              <a:noFill/>
            </a:ln>
            <a:effectLst>
              <a:softEdge rad="112500"/>
            </a:effectLst>
          </p:spPr>
        </p:pic>
        <p:sp>
          <p:nvSpPr>
            <p:cNvPr id="19" name="文本框 25603"/>
            <p:cNvSpPr txBox="1"/>
            <p:nvPr/>
          </p:nvSpPr>
          <p:spPr>
            <a:xfrm>
              <a:off x="5436518" y="3334221"/>
              <a:ext cx="3648075" cy="460375"/>
            </a:xfrm>
            <a:prstGeom prst="rect">
              <a:avLst/>
            </a:prstGeom>
            <a:solidFill>
              <a:srgbClr val="000000">
                <a:alpha val="0"/>
              </a:srgbClr>
            </a:solid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1">
                  <a:ln>
                    <a:noFill/>
                  </a:ln>
                  <a:solidFill>
                    <a:schemeClr val="tx1"/>
                  </a:solidFill>
                  <a:effectLst/>
                  <a:uLnTx/>
                  <a:uFillTx/>
                  <a:latin typeface="楷体" charset="-122"/>
                  <a:ea typeface="楷体" charset="-122"/>
                  <a:cs typeface="+mn-cs"/>
                </a:rPr>
                <a:t>紫红色的花热烈而深沉</a:t>
              </a:r>
            </a:p>
          </p:txBody>
        </p:sp>
      </p:grpSp>
      <p:grpSp>
        <p:nvGrpSpPr>
          <p:cNvPr id="20" name="组合 9"/>
          <p:cNvGrpSpPr/>
          <p:nvPr/>
        </p:nvGrpSpPr>
        <p:grpSpPr bwMode="auto">
          <a:xfrm>
            <a:off x="28575" y="-3175"/>
            <a:ext cx="2006600" cy="522288"/>
            <a:chOff x="70" y="-63"/>
            <a:chExt cx="3160" cy="822"/>
          </a:xfrm>
        </p:grpSpPr>
        <p:sp>
          <p:nvSpPr>
            <p:cNvPr id="21"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合作探究</a:t>
              </a:r>
            </a:p>
          </p:txBody>
        </p:sp>
        <p:cxnSp>
          <p:nvCxnSpPr>
            <p:cNvPr id="22"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24631705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57646" y="2355726"/>
            <a:ext cx="8094504" cy="1193596"/>
          </a:xfrm>
          <a:prstGeom prst="rect">
            <a:avLst/>
          </a:prstGeom>
          <a:noFill/>
          <a:ln w="9525">
            <a:noFill/>
            <a:miter lim="800000"/>
          </a:ln>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a:ea typeface="楷体"/>
                <a:cs typeface="楷体"/>
              </a:rPr>
              <a:t>示例二：</a:t>
            </a:r>
            <a:r>
              <a:rPr kumimoji="0" lang="zh-CN" altLang="en-US" sz="2000" b="1" i="0" u="none" strike="noStrike" kern="1200" cap="none" spc="0" normalizeH="0" baseline="0" noProof="0" dirty="0">
                <a:ln>
                  <a:noFill/>
                </a:ln>
                <a:solidFill>
                  <a:prstClr val="black"/>
                </a:solidFill>
                <a:effectLst/>
                <a:uLnTx/>
                <a:uFillTx/>
                <a:latin typeface="楷体"/>
                <a:ea typeface="楷体"/>
                <a:cs typeface="楷体"/>
              </a:rPr>
              <a:t>“我”最终懂得了母亲“好好儿活”的真正含义，有了面对生活的勇气和信心，这正是母亲的期望，而菊花却成为怀念母亲的永远的寄托。</a:t>
            </a:r>
          </a:p>
        </p:txBody>
      </p:sp>
      <p:sp>
        <p:nvSpPr>
          <p:cNvPr id="3" name="TextBox 2"/>
          <p:cNvSpPr txBox="1"/>
          <p:nvPr/>
        </p:nvSpPr>
        <p:spPr>
          <a:xfrm>
            <a:off x="467544" y="699542"/>
            <a:ext cx="8084606" cy="1631216"/>
          </a:xfrm>
          <a:prstGeom prst="rect">
            <a:avLst/>
          </a:prstGeom>
          <a:noFill/>
        </p:spPr>
        <p:txBody>
          <a:bodyPr wrap="square" rtlCol="0">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示例一：</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文结尾，描写北海的各色菊花，无论“淡雅”“高洁”，还是“热烈而深沉”，都是“泼泼洒洒，秋风中正开得烂漫”。这象征着母亲的期望：无论遭遇怎样的厄运，无论选择什么样的人生之路，都要活得坚韧，活出尊严，活出自我生命的个性与美丽。</a:t>
            </a:r>
          </a:p>
        </p:txBody>
      </p:sp>
      <p:sp>
        <p:nvSpPr>
          <p:cNvPr id="4" name="爆炸形 1 3"/>
          <p:cNvSpPr/>
          <p:nvPr/>
        </p:nvSpPr>
        <p:spPr>
          <a:xfrm>
            <a:off x="4459039" y="3142615"/>
            <a:ext cx="2417217" cy="1661383"/>
          </a:xfrm>
          <a:prstGeom prst="irregularSeal1">
            <a:avLst/>
          </a:prstGeom>
          <a:solidFill>
            <a:schemeClr val="tx2">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FF0000"/>
                </a:solidFill>
                <a:effectLst/>
                <a:uLnTx/>
                <a:uFillTx/>
                <a:latin typeface="黑体" panose="02010600030101010101" pitchFamily="2" charset="-122"/>
                <a:ea typeface="黑体" panose="02010600030101010101" pitchFamily="2" charset="-122"/>
                <a:cs typeface="+mn-cs"/>
              </a:rPr>
              <a:t>重生</a:t>
            </a:r>
          </a:p>
        </p:txBody>
      </p:sp>
      <p:grpSp>
        <p:nvGrpSpPr>
          <p:cNvPr id="9" name="组合 9"/>
          <p:cNvGrpSpPr/>
          <p:nvPr/>
        </p:nvGrpSpPr>
        <p:grpSpPr bwMode="auto">
          <a:xfrm>
            <a:off x="28575" y="-3175"/>
            <a:ext cx="2006600" cy="522288"/>
            <a:chOff x="70" y="-63"/>
            <a:chExt cx="3160" cy="822"/>
          </a:xfrm>
        </p:grpSpPr>
        <p:sp>
          <p:nvSpPr>
            <p:cNvPr id="10"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279929543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文本框 3"/>
          <p:cNvSpPr txBox="1">
            <a:spLocks noChangeArrowheads="1"/>
          </p:cNvSpPr>
          <p:nvPr/>
        </p:nvSpPr>
        <p:spPr bwMode="auto">
          <a:xfrm>
            <a:off x="467544" y="699542"/>
            <a:ext cx="6373861" cy="46166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结合全文，说说作者为什么会在秋天</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mn-ea"/>
              </a:rPr>
              <a:t>怀念</a:t>
            </a:r>
            <a:r>
              <a:rPr kumimoji="0" lang="zh-CN" altLang="en-US" sz="2400" b="1" i="0" strike="noStrike" kern="1200" cap="none" spc="0" normalizeH="0" baseline="0" noProof="0" dirty="0" smtClean="0">
                <a:ln>
                  <a:noFill/>
                </a:ln>
                <a:effectLst/>
                <a:uLnTx/>
                <a:uFillTx/>
                <a:latin typeface="宋体" panose="02010600030101010101" pitchFamily="2" charset="-122"/>
                <a:ea typeface="宋体" panose="02010600030101010101" pitchFamily="2" charset="-122"/>
                <a:cs typeface="+mn-cs"/>
                <a:sym typeface="+mn-ea"/>
              </a:rPr>
              <a:t>。</a:t>
            </a:r>
            <a:endParaRPr kumimoji="0" lang="zh-CN" altLang="en-US" sz="2400" b="1" i="0" strike="noStrike" kern="1200" cap="none" spc="0" normalizeH="0" baseline="0" noProof="0" dirty="0">
              <a:ln>
                <a:noFill/>
              </a:ln>
              <a:effectLst/>
              <a:uLnTx/>
              <a:uFillTx/>
              <a:latin typeface="宋体" panose="02010600030101010101" pitchFamily="2" charset="-122"/>
              <a:ea typeface="宋体" panose="02010600030101010101" pitchFamily="2" charset="-122"/>
              <a:cs typeface="+mn-cs"/>
              <a:sym typeface="+mn-ea"/>
            </a:endParaRPr>
          </a:p>
        </p:txBody>
      </p:sp>
      <p:sp>
        <p:nvSpPr>
          <p:cNvPr id="2" name="TextBox 1"/>
          <p:cNvSpPr txBox="1"/>
          <p:nvPr/>
        </p:nvSpPr>
        <p:spPr>
          <a:xfrm>
            <a:off x="395536" y="1375529"/>
            <a:ext cx="7992888"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表层意义：</a:t>
            </a:r>
            <a:r>
              <a:rPr kumimoji="0" lang="zh-CN" altLang="en-US" sz="2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文章回忆的往事发生在秋天，文章表达的是对母亲的怀念。</a:t>
            </a:r>
          </a:p>
        </p:txBody>
      </p:sp>
      <p:grpSp>
        <p:nvGrpSpPr>
          <p:cNvPr id="14" name="组合 9"/>
          <p:cNvGrpSpPr/>
          <p:nvPr/>
        </p:nvGrpSpPr>
        <p:grpSpPr bwMode="auto">
          <a:xfrm>
            <a:off x="28575" y="-3175"/>
            <a:ext cx="2006600" cy="522288"/>
            <a:chOff x="70" y="-63"/>
            <a:chExt cx="3160" cy="822"/>
          </a:xfrm>
        </p:grpSpPr>
        <p:sp>
          <p:nvSpPr>
            <p:cNvPr id="15"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合作探究</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TextBox 2"/>
          <p:cNvSpPr txBox="1"/>
          <p:nvPr/>
        </p:nvSpPr>
        <p:spPr>
          <a:xfrm>
            <a:off x="414654" y="1779662"/>
            <a:ext cx="8405818" cy="1631216"/>
          </a:xfrm>
          <a:prstGeom prst="rect">
            <a:avLst/>
          </a:prstGeom>
          <a:noFill/>
        </p:spPr>
        <p:txBody>
          <a:bodyPr wrap="square" rtlCol="0">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深层意义：</a:t>
            </a:r>
            <a:r>
              <a:rPr kumimoji="0" lang="zh-CN" altLang="en-US" sz="2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“秋天”常常隐喻着生命的成熟、思想感情的沉淀；“秋天的怀念”，暗示着作者经受过命运残酷的打击，经历过暴躁绝望的心</a:t>
            </a:r>
            <a:r>
              <a:rPr kumimoji="0" lang="zh-CN" altLang="en-US" sz="2000" b="1" i="0"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理</a:t>
            </a:r>
            <a:r>
              <a:rPr kumimoji="0" lang="zh-CN" altLang="en-US" sz="2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过程，在母亲去世后，在风轻云淡的秋天，在菊花绽放的时节，才真正体会到了母爱的坚韧和伟大，懂得了母亲的期望，悟出了生命存在的意义。</a:t>
            </a:r>
          </a:p>
        </p:txBody>
      </p:sp>
      <p:sp>
        <p:nvSpPr>
          <p:cNvPr id="4" name="TextBox 3"/>
          <p:cNvSpPr txBox="1"/>
          <p:nvPr/>
        </p:nvSpPr>
        <p:spPr>
          <a:xfrm>
            <a:off x="1043608" y="3507854"/>
            <a:ext cx="6373861" cy="952184"/>
          </a:xfrm>
          <a:prstGeom prst="rect">
            <a:avLst/>
          </a:prstGeom>
          <a:noFill/>
        </p:spPr>
        <p:txBody>
          <a:bodyPr wrap="square" rtlCol="0">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如果说，题目中的“怀念”直接指向母亲，那么“秋天”则蕴含着“生命”的意味。</a:t>
            </a:r>
          </a:p>
        </p:txBody>
      </p:sp>
    </p:spTree>
    <p:extLst>
      <p:ext uri="{BB962C8B-B14F-4D97-AF65-F5344CB8AC3E}">
        <p14:creationId xmlns:p14="http://schemas.microsoft.com/office/powerpoint/2010/main" val="2496937391"/>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组合 1"/>
          <p:cNvGrpSpPr/>
          <p:nvPr/>
        </p:nvGrpSpPr>
        <p:grpSpPr bwMode="auto">
          <a:xfrm>
            <a:off x="3333750" y="756409"/>
            <a:ext cx="1743075" cy="566737"/>
            <a:chOff x="3333750" y="598488"/>
            <a:chExt cx="1743075" cy="566737"/>
          </a:xfrm>
        </p:grpSpPr>
        <p:sp>
          <p:nvSpPr>
            <p:cNvPr id="20" name="圆角矩形 19"/>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69643" name="矩形 1"/>
            <p:cNvSpPr>
              <a:spLocks noChangeArrowheads="1"/>
            </p:cNvSpPr>
            <p:nvPr/>
          </p:nvSpPr>
          <p:spPr bwMode="auto">
            <a:xfrm>
              <a:off x="3333750"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a:ea typeface="楷体"/>
                  <a:cs typeface="楷体"/>
                </a:rPr>
                <a:t>概括主题</a:t>
              </a:r>
            </a:p>
          </p:txBody>
        </p:sp>
      </p:grpSp>
      <p:grpSp>
        <p:nvGrpSpPr>
          <p:cNvPr id="69634" name="组合 13"/>
          <p:cNvGrpSpPr/>
          <p:nvPr/>
        </p:nvGrpSpPr>
        <p:grpSpPr bwMode="auto">
          <a:xfrm>
            <a:off x="28575" y="-20638"/>
            <a:ext cx="2006600" cy="522288"/>
            <a:chOff x="70" y="-63"/>
            <a:chExt cx="3160" cy="822"/>
          </a:xfrm>
        </p:grpSpPr>
        <p:sp>
          <p:nvSpPr>
            <p:cNvPr id="69636"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430213" y="1341438"/>
            <a:ext cx="8283575" cy="2999347"/>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这篇散文记叙了一位身患绝症的母亲忍受着病体和精神上的巨大痛苦，精心呵护双腿瘫痪的儿子的</a:t>
            </a:r>
            <a:r>
              <a:rPr kumimoji="0" lang="zh-CN" altLang="en-US" sz="26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rPr>
              <a:t>故事</a:t>
            </a:r>
            <a:r>
              <a:rPr kumimoji="0" lang="zh-CN" altLang="en-US" sz="26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rPr>
              <a:t>突出</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表现了母亲的艰辛和母爱的伟大，表达了作者的深切感怀，以及正确面对生命的残缺遗憾，勇敢地</a:t>
            </a:r>
            <a:r>
              <a:rPr kumimoji="0" lang="en-US" altLang="zh-CN"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好好儿活</a:t>
            </a:r>
            <a:r>
              <a:rPr kumimoji="0" lang="en-US" altLang="zh-CN"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的决心。</a:t>
            </a: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组合 2"/>
          <p:cNvGrpSpPr/>
          <p:nvPr/>
        </p:nvGrpSpPr>
        <p:grpSpPr bwMode="auto">
          <a:xfrm>
            <a:off x="3344863" y="719138"/>
            <a:ext cx="1743075" cy="566737"/>
            <a:chOff x="3333750" y="598488"/>
            <a:chExt cx="1743075" cy="566737"/>
          </a:xfrm>
        </p:grpSpPr>
        <p:sp>
          <p:nvSpPr>
            <p:cNvPr id="20" name="圆角矩形 19"/>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0667" name="矩形 1"/>
            <p:cNvSpPr>
              <a:spLocks noChangeArrowheads="1"/>
            </p:cNvSpPr>
            <p:nvPr/>
          </p:nvSpPr>
          <p:spPr bwMode="auto">
            <a:xfrm>
              <a:off x="3333750"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学后感悟</a:t>
              </a:r>
            </a:p>
          </p:txBody>
        </p:sp>
      </p:grpSp>
      <p:grpSp>
        <p:nvGrpSpPr>
          <p:cNvPr id="70658" name="组合 13"/>
          <p:cNvGrpSpPr/>
          <p:nvPr/>
        </p:nvGrpSpPr>
        <p:grpSpPr bwMode="auto">
          <a:xfrm>
            <a:off x="28575" y="50800"/>
            <a:ext cx="2006600" cy="522288"/>
            <a:chOff x="70" y="-63"/>
            <a:chExt cx="3160" cy="822"/>
          </a:xfrm>
        </p:grpSpPr>
        <p:sp>
          <p:nvSpPr>
            <p:cNvPr id="70660"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文本框 2"/>
          <p:cNvSpPr txBox="1">
            <a:spLocks noChangeArrowheads="1"/>
          </p:cNvSpPr>
          <p:nvPr/>
        </p:nvSpPr>
        <p:spPr bwMode="auto">
          <a:xfrm>
            <a:off x="414338" y="1417638"/>
            <a:ext cx="8348662" cy="2399183"/>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感悟一：</a:t>
            </a:r>
            <a:r>
              <a:rPr kumimoji="0" lang="zh-CN" altLang="en-US" sz="2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母亲辛辛苦苦地养育自己的儿女，无微不至地照顾他们，有时甚至连一句感谢的话都得不到，但她们什么时候抱怨过？每个母亲都爱自己的孩子，无论孩子多任性、多放肆，母亲总会包容他们，体谅他们。</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组合 8"/>
          <p:cNvGrpSpPr/>
          <p:nvPr/>
        </p:nvGrpSpPr>
        <p:grpSpPr bwMode="auto">
          <a:xfrm>
            <a:off x="0" y="31750"/>
            <a:ext cx="2051050" cy="522288"/>
            <a:chOff x="0" y="-63"/>
            <a:chExt cx="3231" cy="821"/>
          </a:xfrm>
        </p:grpSpPr>
        <p:sp>
          <p:nvSpPr>
            <p:cNvPr id="41994" name="文本框 6"/>
            <p:cNvSpPr txBox="1">
              <a:spLocks noChangeArrowheads="1"/>
            </p:cNvSpPr>
            <p:nvPr/>
          </p:nvSpPr>
          <p:spPr bwMode="auto">
            <a:xfrm>
              <a:off x="678" y="-63"/>
              <a:ext cx="2553" cy="821"/>
            </a:xfrm>
            <a:prstGeom prst="rect">
              <a:avLst/>
            </a:prstGeom>
            <a:noFill/>
            <a:ln w="9525">
              <a:noFill/>
              <a:miter lim="800000"/>
            </a:ln>
          </p:spPr>
          <p:txBody>
            <a:bodyPr>
              <a:spAutoFit/>
            </a:bodyPr>
            <a:lstStyle/>
            <a:p>
              <a:pPr>
                <a:defRPr/>
              </a:pPr>
              <a:r>
                <a:rPr lang="zh-CN" altLang="en-US" sz="2800" dirty="0">
                  <a:solidFill>
                    <a:prstClr val="black"/>
                  </a:solidFill>
                  <a:latin typeface="黑体" panose="02010609060101010101" pitchFamily="49" charset="-122"/>
                  <a:ea typeface="黑体" panose="02010609060101010101" pitchFamily="49" charset="-122"/>
                  <a:cs typeface="Heiti SC Medium"/>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grpSp>
        <p:nvGrpSpPr>
          <p:cNvPr id="41986" name="组合 1"/>
          <p:cNvGrpSpPr/>
          <p:nvPr/>
        </p:nvGrpSpPr>
        <p:grpSpPr bwMode="auto">
          <a:xfrm>
            <a:off x="3419872" y="416645"/>
            <a:ext cx="1743075" cy="642937"/>
            <a:chOff x="3333750" y="598488"/>
            <a:chExt cx="1743075" cy="642620"/>
          </a:xfrm>
        </p:grpSpPr>
        <p:sp>
          <p:nvSpPr>
            <p:cNvPr id="15" name="圆角矩形 14"/>
            <p:cNvSpPr/>
            <p:nvPr/>
          </p:nvSpPr>
          <p:spPr>
            <a:xfrm rot="555800">
              <a:off x="4602163" y="715905"/>
              <a:ext cx="442912" cy="418893"/>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6" name="圆角矩形 15"/>
            <p:cNvSpPr/>
            <p:nvPr/>
          </p:nvSpPr>
          <p:spPr>
            <a:xfrm rot="20470821">
              <a:off x="4197350" y="722252"/>
              <a:ext cx="442913" cy="42048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7" name="圆角矩形 16"/>
            <p:cNvSpPr/>
            <p:nvPr/>
          </p:nvSpPr>
          <p:spPr>
            <a:xfrm rot="319204">
              <a:off x="3778250" y="722252"/>
              <a:ext cx="441325" cy="42048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8" name="圆角矩形 17"/>
            <p:cNvSpPr/>
            <p:nvPr/>
          </p:nvSpPr>
          <p:spPr>
            <a:xfrm rot="21148334">
              <a:off x="3368675" y="730185"/>
              <a:ext cx="441325" cy="420481"/>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41993" name="矩形 1"/>
            <p:cNvSpPr>
              <a:spLocks noChangeArrowheads="1"/>
            </p:cNvSpPr>
            <p:nvPr/>
          </p:nvSpPr>
          <p:spPr bwMode="auto">
            <a:xfrm>
              <a:off x="3333750" y="598488"/>
              <a:ext cx="1743075" cy="642620"/>
            </a:xfrm>
            <a:prstGeom prst="rect">
              <a:avLst/>
            </a:prstGeom>
            <a:noFill/>
            <a:ln w="9525">
              <a:noFill/>
              <a:miter lim="800000"/>
            </a:ln>
          </p:spPr>
          <p:txBody>
            <a:bodyPr>
              <a:spAutoFit/>
            </a:bodyPr>
            <a:lstStyle/>
            <a:p>
              <a:pPr algn="dist">
                <a:lnSpc>
                  <a:spcPts val="4300"/>
                </a:lnSpc>
                <a:defRPr/>
              </a:pPr>
              <a:r>
                <a:rPr lang="zh-CN" altLang="en-US" sz="2800" b="1">
                  <a:solidFill>
                    <a:prstClr val="white"/>
                  </a:solidFill>
                  <a:latin typeface="楷体"/>
                  <a:ea typeface="楷体"/>
                  <a:cs typeface="楷体"/>
                </a:rPr>
                <a:t>作者介绍</a:t>
              </a:r>
            </a:p>
          </p:txBody>
        </p:sp>
      </p:grpSp>
      <p:sp>
        <p:nvSpPr>
          <p:cNvPr id="2" name="文本框 1"/>
          <p:cNvSpPr txBox="1">
            <a:spLocks noChangeArrowheads="1"/>
          </p:cNvSpPr>
          <p:nvPr/>
        </p:nvSpPr>
        <p:spPr bwMode="auto">
          <a:xfrm>
            <a:off x="323528" y="1005572"/>
            <a:ext cx="5832648" cy="3785652"/>
          </a:xfrm>
          <a:prstGeom prst="rect">
            <a:avLst/>
          </a:prstGeom>
          <a:noFill/>
          <a:ln w="9525">
            <a:noFill/>
            <a:miter lim="800000"/>
          </a:ln>
        </p:spPr>
        <p:txBody>
          <a:bodyPr wrap="square">
            <a:spAutoFit/>
          </a:bodyPr>
          <a:lstStyle/>
          <a:p>
            <a:pPr>
              <a:lnSpc>
                <a:spcPct val="150000"/>
              </a:lnSpc>
              <a:defRPr/>
            </a:pPr>
            <a:r>
              <a:rPr lang="en-US" altLang="zh-CN" sz="2000"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史铁生(1951—2010</a:t>
            </a:r>
            <a:r>
              <a:rPr lang="zh-CN" altLang="en-US" sz="2000" b="1" dirty="0" smtClean="0">
                <a:latin typeface="楷体" panose="02010609060101010101" pitchFamily="49" charset="-122"/>
                <a:ea typeface="楷体" panose="02010609060101010101" pitchFamily="49" charset="-122"/>
              </a:rPr>
              <a:t>),北京人,</a:t>
            </a:r>
            <a:r>
              <a:rPr lang="zh-CN" altLang="en-US" sz="2000" b="1" dirty="0">
                <a:latin typeface="楷体" panose="02010609060101010101" pitchFamily="49" charset="-122"/>
                <a:ea typeface="楷体" panose="02010609060101010101" pitchFamily="49" charset="-122"/>
              </a:rPr>
              <a:t>作家。史铁生多年来与疾病顽强抗争,在病榻上创作出了大量的优秀作品。代表作有小说</a:t>
            </a:r>
            <a:r>
              <a:rPr lang="zh-CN" altLang="en-US" sz="2000" b="1" dirty="0" smtClean="0">
                <a:latin typeface="楷体" panose="02010609060101010101" pitchFamily="49" charset="-122"/>
                <a:ea typeface="楷体" panose="02010609060101010101" pitchFamily="49" charset="-122"/>
              </a:rPr>
              <a:t>《我的遥远的清平湾》</a:t>
            </a:r>
            <a:endParaRPr lang="en-US" altLang="zh-CN" sz="2000" b="1" dirty="0" smtClean="0">
              <a:latin typeface="楷体" panose="02010609060101010101" pitchFamily="49" charset="-122"/>
              <a:ea typeface="楷体" panose="02010609060101010101" pitchFamily="49" charset="-122"/>
            </a:endParaRPr>
          </a:p>
          <a:p>
            <a:pPr>
              <a:lnSpc>
                <a:spcPct val="150000"/>
              </a:lnSpc>
              <a:defRPr/>
            </a:pPr>
            <a:r>
              <a:rPr lang="zh-CN" altLang="en-US" sz="2000" b="1" dirty="0" smtClean="0">
                <a:latin typeface="楷体" panose="02010609060101010101" pitchFamily="49" charset="-122"/>
                <a:ea typeface="楷体" panose="02010609060101010101" pitchFamily="49" charset="-122"/>
              </a:rPr>
              <a:t>《命若琴弦》</a:t>
            </a:r>
            <a:r>
              <a:rPr lang="zh-CN" altLang="en-US" sz="2000" b="1" dirty="0">
                <a:latin typeface="楷体" panose="02010609060101010101" pitchFamily="49" charset="-122"/>
                <a:ea typeface="楷体" panose="02010609060101010101" pitchFamily="49" charset="-122"/>
              </a:rPr>
              <a:t>《务虚笔记》, 散文《我与地坛》 《合欢树》《病隙碎笔》。其中,《我与地坛》鼓励了无数人。作品风格清新、温馨,富</a:t>
            </a:r>
            <a:r>
              <a:rPr lang="zh-CN" altLang="en-US" sz="2000" b="1" dirty="0">
                <a:solidFill>
                  <a:prstClr val="black"/>
                </a:solidFill>
                <a:latin typeface="楷体" panose="02010609060101010101" pitchFamily="49" charset="-122"/>
                <a:ea typeface="楷体" panose="02010609060101010101" pitchFamily="49" charset="-122"/>
              </a:rPr>
              <a:t>有哲理,属于意蕴深沉的“散文化”作品。获华语文学传媒大奖2002年度杰出成就奖。</a:t>
            </a:r>
          </a:p>
        </p:txBody>
      </p:sp>
      <p:pic>
        <p:nvPicPr>
          <p:cNvPr id="41988" name="7页作者.jpg" descr="id:2147499790;FounderCES"/>
          <p:cNvPicPr>
            <a:picLocks noChangeAspect="1"/>
          </p:cNvPicPr>
          <p:nvPr/>
        </p:nvPicPr>
        <p:blipFill>
          <a:blip r:embed="rId2"/>
          <a:srcRect/>
          <a:stretch>
            <a:fillRect/>
          </a:stretch>
        </p:blipFill>
        <p:spPr bwMode="auto">
          <a:xfrm>
            <a:off x="6323419" y="1372989"/>
            <a:ext cx="2569061" cy="2782937"/>
          </a:xfrm>
          <a:prstGeom prst="rect">
            <a:avLst/>
          </a:prstGeom>
          <a:ln>
            <a:noFill/>
          </a:ln>
          <a:effectLst>
            <a:softEdge rad="112500"/>
          </a:effectLst>
        </p:spPr>
      </p:pic>
    </p:spTree>
    <p:extLst>
      <p:ext uri="{BB962C8B-B14F-4D97-AF65-F5344CB8AC3E}">
        <p14:creationId xmlns:p14="http://schemas.microsoft.com/office/powerpoint/2010/main" val="4129373901"/>
      </p:ext>
    </p:extLst>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514350" y="1173261"/>
            <a:ext cx="8013700" cy="3414713"/>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感悟二：</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本文字里行间都洋溢着母爱的光辉，犹如冬天的阳光，穿透阴霾破空而来，照亮人生的希望。整篇文章都充满了思想的力量，犹如黎明的颂歌，扫除黑暗，呼唤光明，激活沉睡的梦想。母亲，作为一个真实存在的生命个体，以她的苦难和智慧，以她的刚强和至爱，为史铁生，也为我们谱写了一曲悲壮而辉煌的生命之歌！</a:t>
            </a:r>
          </a:p>
        </p:txBody>
      </p:sp>
      <p:grpSp>
        <p:nvGrpSpPr>
          <p:cNvPr id="71682" name="组合 2"/>
          <p:cNvGrpSpPr/>
          <p:nvPr/>
        </p:nvGrpSpPr>
        <p:grpSpPr bwMode="auto">
          <a:xfrm>
            <a:off x="3355975" y="492845"/>
            <a:ext cx="1743075" cy="566737"/>
            <a:chOff x="3333750" y="598488"/>
            <a:chExt cx="1743075" cy="566737"/>
          </a:xfrm>
        </p:grpSpPr>
        <p:sp>
          <p:nvSpPr>
            <p:cNvPr id="20" name="圆角矩形 19"/>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1687" name="矩形 1"/>
            <p:cNvSpPr>
              <a:spLocks noChangeArrowheads="1"/>
            </p:cNvSpPr>
            <p:nvPr/>
          </p:nvSpPr>
          <p:spPr bwMode="auto">
            <a:xfrm>
              <a:off x="3333750"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学后感悟</a:t>
              </a:r>
            </a:p>
          </p:txBody>
        </p:sp>
      </p:grpSp>
      <p:grpSp>
        <p:nvGrpSpPr>
          <p:cNvPr id="9" name="组合 13"/>
          <p:cNvGrpSpPr/>
          <p:nvPr/>
        </p:nvGrpSpPr>
        <p:grpSpPr bwMode="auto">
          <a:xfrm>
            <a:off x="28575" y="50800"/>
            <a:ext cx="2006600" cy="522288"/>
            <a:chOff x="70" y="-63"/>
            <a:chExt cx="3160" cy="822"/>
          </a:xfrm>
        </p:grpSpPr>
        <p:sp>
          <p:nvSpPr>
            <p:cNvPr id="10"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课堂小结</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395536" y="1245269"/>
            <a:ext cx="8426450" cy="3414713"/>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感悟三：</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生活中</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我们也常常忽视母亲的爱</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看不到母亲的辛苦劳作</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看不到母亲的黑发渐白</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也看不到母亲笑容背后的苦涩</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羊有跪乳之情</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鸦有反哺之义。”人也应有尽孝之心</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莫等到欲尽孝而亲不在</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留下人生的遗憾。为避免将来后悔莫及</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从现在开始我们就要从身边的小事做起</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去感恩母亲</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回报母亲。</a:t>
            </a:r>
          </a:p>
        </p:txBody>
      </p:sp>
      <p:grpSp>
        <p:nvGrpSpPr>
          <p:cNvPr id="72706" name="组合 2"/>
          <p:cNvGrpSpPr/>
          <p:nvPr/>
        </p:nvGrpSpPr>
        <p:grpSpPr bwMode="auto">
          <a:xfrm>
            <a:off x="3344863" y="564853"/>
            <a:ext cx="1743075" cy="566737"/>
            <a:chOff x="3333750" y="598488"/>
            <a:chExt cx="1743075" cy="566737"/>
          </a:xfrm>
        </p:grpSpPr>
        <p:sp>
          <p:nvSpPr>
            <p:cNvPr id="20" name="圆角矩形 19"/>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2711" name="矩形 1"/>
            <p:cNvSpPr>
              <a:spLocks noChangeArrowheads="1"/>
            </p:cNvSpPr>
            <p:nvPr/>
          </p:nvSpPr>
          <p:spPr bwMode="auto">
            <a:xfrm>
              <a:off x="3333750"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学后感悟</a:t>
              </a:r>
            </a:p>
          </p:txBody>
        </p:sp>
      </p:grpSp>
      <p:grpSp>
        <p:nvGrpSpPr>
          <p:cNvPr id="9" name="组合 13"/>
          <p:cNvGrpSpPr/>
          <p:nvPr/>
        </p:nvGrpSpPr>
        <p:grpSpPr bwMode="auto">
          <a:xfrm>
            <a:off x="28575" y="50800"/>
            <a:ext cx="2006600" cy="522288"/>
            <a:chOff x="70" y="-63"/>
            <a:chExt cx="3160" cy="822"/>
          </a:xfrm>
        </p:grpSpPr>
        <p:sp>
          <p:nvSpPr>
            <p:cNvPr id="10"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课堂小结</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组合 8"/>
          <p:cNvGrpSpPr/>
          <p:nvPr/>
        </p:nvGrpSpPr>
        <p:grpSpPr bwMode="auto">
          <a:xfrm>
            <a:off x="34925" y="-20638"/>
            <a:ext cx="2008188" cy="523876"/>
            <a:chOff x="70" y="-63"/>
            <a:chExt cx="3161" cy="824"/>
          </a:xfrm>
        </p:grpSpPr>
        <p:sp>
          <p:nvSpPr>
            <p:cNvPr id="73732"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0418" name="矩形 2"/>
          <p:cNvSpPr>
            <a:spLocks noChangeArrowheads="1"/>
          </p:cNvSpPr>
          <p:nvPr/>
        </p:nvSpPr>
        <p:spPr bwMode="auto">
          <a:xfrm>
            <a:off x="971600" y="771550"/>
            <a:ext cx="4773612"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❶以微小平常的生活细节感动人。</a:t>
            </a:r>
          </a:p>
        </p:txBody>
      </p:sp>
      <p:sp>
        <p:nvSpPr>
          <p:cNvPr id="2" name="文本框 1"/>
          <p:cNvSpPr txBox="1">
            <a:spLocks noChangeArrowheads="1"/>
          </p:cNvSpPr>
          <p:nvPr/>
        </p:nvSpPr>
        <p:spPr bwMode="auto">
          <a:xfrm>
            <a:off x="395536" y="1310725"/>
            <a:ext cx="8394575" cy="3194721"/>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作者内心的情感本是汹涌澎湃、痛彻肺腑的,但文章的叙述语调却平静内敛,没有任何直接抒情的句子。文章的感人力量全部来自那些</a:t>
            </a:r>
            <a:r>
              <a:rPr kumimoji="0" lang="zh-CN" altLang="en-US" sz="24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rPr>
              <a:t>不经渲</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染、本色呈现的细节。从诸多细节中可以看出,作者的母亲不仅疼爱孩子,无比细心地呵护孩子,想方设法为病痛与绝望中的“我”寻找宽慰,而且深深地理解孩子,以强大的毅力克制自己内心的痛苦,耐心地等待儿子走出心灵的阴霾,扛住命运的打击,获得生活的力量。</a:t>
            </a:r>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组合 8"/>
          <p:cNvGrpSpPr/>
          <p:nvPr/>
        </p:nvGrpSpPr>
        <p:grpSpPr bwMode="auto">
          <a:xfrm>
            <a:off x="34925" y="-20638"/>
            <a:ext cx="2008188" cy="523876"/>
            <a:chOff x="70" y="-63"/>
            <a:chExt cx="3161" cy="824"/>
          </a:xfrm>
        </p:grpSpPr>
        <p:sp>
          <p:nvSpPr>
            <p:cNvPr id="7578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827584" y="699542"/>
            <a:ext cx="492760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❷情感波澜一张一弛,富有节奏感。</a:t>
            </a:r>
          </a:p>
        </p:txBody>
      </p:sp>
      <p:sp>
        <p:nvSpPr>
          <p:cNvPr id="3" name="文本框 2"/>
          <p:cNvSpPr txBox="1">
            <a:spLocks noChangeArrowheads="1"/>
          </p:cNvSpPr>
          <p:nvPr/>
        </p:nvSpPr>
        <p:spPr bwMode="auto">
          <a:xfrm>
            <a:off x="251520" y="1210791"/>
            <a:ext cx="8784976" cy="3305175"/>
          </a:xfrm>
          <a:prstGeom prst="rect">
            <a:avLst/>
          </a:prstGeom>
          <a:noFill/>
          <a:ln w="9525">
            <a:noFill/>
            <a:miter lim="800000"/>
          </a:ln>
        </p:spPr>
        <p:txBody>
          <a:bodyPr wrap="square">
            <a:spAutoFit/>
          </a:bodyPr>
          <a:lstStyle/>
          <a:p>
            <a:pPr marL="0" marR="0" lvl="0" indent="0" algn="l" defTabSz="914400" rtl="0" eaLnBrk="0" fontAlgn="base" latinLnBrk="0" hangingPunct="0">
              <a:lnSpc>
                <a:spcPts val="3575"/>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文章第1段写了一个激烈的场面;第2段中情绪陡然一落;第3段是一个略微轻松的变奏;第4段作为独立段,紧承上文,让前文的情绪戛然而止;第5、6段用最简洁的叙述,讲出心中最深、最痛、最不堪回首、最不愿提及的诀别;第7段则是在痛定之后,细赏菊花,泼墨描写,回味反思,意味悠长。不难发现,作者对于哪些事情要铺开详述,哪些事情要点到为止,心中是有分寸的。文章营造的张弛节奏,与作者内心的情感状态和谐一致。</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67544" y="1275606"/>
            <a:ext cx="8291190" cy="3117392"/>
          </a:xfrm>
          <a:prstGeom prst="rect">
            <a:avLst/>
          </a:prstGeom>
          <a:noFill/>
          <a:ln w="9525">
            <a:noFill/>
            <a:miter lim="800000"/>
          </a:ln>
        </p:spPr>
        <p:txBody>
          <a:bodyPr wrap="square">
            <a:spAutoFit/>
          </a:bodyPr>
          <a:lstStyle/>
          <a:p>
            <a:pPr marL="0" marR="0" lvl="0" indent="0" algn="l" defTabSz="914400" rtl="0" eaLnBrk="1" fontAlgn="base" latinLnBrk="0" hangingPunct="1">
              <a:lnSpc>
                <a:spcPct val="140000"/>
              </a:lnSpc>
              <a:spcBef>
                <a:spcPts val="60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楷体"/>
                <a:ea typeface="楷体"/>
                <a:cs typeface="楷体"/>
                <a:sym typeface="+mn-ea"/>
              </a:rPr>
              <a:t>    文章将“我”瘫痪后的暴怒无常、不理解母亲，与母亲对“我”的小心翼翼、精心呵护形成了鲜明的对比，</a:t>
            </a:r>
            <a:r>
              <a:rPr kumimoji="0" lang="zh-CN" altLang="en-US" sz="2400" b="1" i="0" u="none" strike="noStrike" kern="1200" cap="none" spc="0" normalizeH="0" baseline="0" noProof="0" dirty="0" smtClean="0">
                <a:ln>
                  <a:noFill/>
                </a:ln>
                <a:effectLst/>
                <a:uLnTx/>
                <a:uFillTx/>
                <a:latin typeface="楷体"/>
                <a:ea typeface="楷体"/>
                <a:cs typeface="楷体"/>
                <a:sym typeface="+mn-ea"/>
              </a:rPr>
              <a:t>从而体</a:t>
            </a:r>
            <a:r>
              <a:rPr kumimoji="0" lang="zh-CN" altLang="en-US" sz="2400" b="1" i="0" u="none" strike="noStrike" kern="1200" cap="none" spc="0" normalizeH="0" baseline="0" noProof="0" dirty="0">
                <a:ln>
                  <a:noFill/>
                </a:ln>
                <a:effectLst/>
                <a:uLnTx/>
                <a:uFillTx/>
                <a:latin typeface="楷体"/>
                <a:ea typeface="楷体"/>
                <a:cs typeface="楷体"/>
                <a:sym typeface="+mn-ea"/>
              </a:rPr>
              <a:t>现了母爱的伟大。再</a:t>
            </a:r>
            <a:r>
              <a:rPr kumimoji="0" lang="zh-CN" altLang="en-US" sz="2400" b="1" i="0" u="none" strike="noStrike" kern="1200" cap="none" spc="0" normalizeH="0" baseline="0" noProof="0" dirty="0" smtClean="0">
                <a:ln>
                  <a:noFill/>
                </a:ln>
                <a:effectLst/>
                <a:uLnTx/>
                <a:uFillTx/>
                <a:latin typeface="楷体"/>
                <a:ea typeface="楷体"/>
                <a:cs typeface="楷体"/>
                <a:sym typeface="+mn-ea"/>
              </a:rPr>
              <a:t>如</a:t>
            </a:r>
            <a:r>
              <a:rPr kumimoji="0" lang="zh-CN" altLang="en-US" sz="2400" b="1" i="0" strike="noStrike" kern="1200" cap="none" spc="0" normalizeH="0" baseline="0" noProof="0" dirty="0" smtClean="0">
                <a:ln>
                  <a:noFill/>
                </a:ln>
                <a:effectLst/>
                <a:uLnTx/>
                <a:uFillTx/>
                <a:latin typeface="楷体"/>
                <a:ea typeface="楷体"/>
                <a:cs typeface="楷体"/>
                <a:sym typeface="+mn-ea"/>
              </a:rPr>
              <a:t>，</a:t>
            </a:r>
            <a:r>
              <a:rPr kumimoji="0" lang="zh-CN" altLang="en-US" sz="2400" b="1" i="0" u="none" strike="noStrike" kern="1200" cap="none" spc="0" normalizeH="0" baseline="0" noProof="0" dirty="0" smtClean="0">
                <a:ln>
                  <a:noFill/>
                </a:ln>
                <a:effectLst/>
                <a:uLnTx/>
                <a:uFillTx/>
                <a:latin typeface="楷体"/>
                <a:ea typeface="楷体"/>
                <a:cs typeface="楷体"/>
                <a:sym typeface="+mn-ea"/>
              </a:rPr>
              <a:t>同样</a:t>
            </a:r>
            <a:r>
              <a:rPr kumimoji="0" lang="zh-CN" altLang="en-US" sz="2400" b="1" i="0" u="none" strike="noStrike" kern="1200" cap="none" spc="0" normalizeH="0" baseline="0" noProof="0" dirty="0">
                <a:ln>
                  <a:noFill/>
                </a:ln>
                <a:effectLst/>
                <a:uLnTx/>
                <a:uFillTx/>
                <a:latin typeface="楷体"/>
                <a:ea typeface="楷体"/>
                <a:cs typeface="楷体"/>
                <a:sym typeface="+mn-ea"/>
              </a:rPr>
              <a:t>是写秋，结尾处同前文中一处景物描写形成鲜明的对比：文章第</a:t>
            </a:r>
            <a:r>
              <a:rPr kumimoji="0" lang="en-US" altLang="zh-CN" sz="2400" b="1" i="0" u="none" strike="noStrike" kern="1200" cap="none" spc="0" normalizeH="0" baseline="0" noProof="0" dirty="0">
                <a:ln>
                  <a:noFill/>
                </a:ln>
                <a:effectLst/>
                <a:uLnTx/>
                <a:uFillTx/>
                <a:latin typeface="楷体"/>
                <a:ea typeface="楷体"/>
                <a:cs typeface="楷体"/>
                <a:sym typeface="+mn-ea"/>
              </a:rPr>
              <a:t>3</a:t>
            </a:r>
            <a:r>
              <a:rPr kumimoji="0" lang="zh-CN" altLang="en-US" sz="2400" b="1" i="0" u="none" strike="noStrike" kern="1200" cap="none" spc="0" normalizeH="0" baseline="0" noProof="0" dirty="0">
                <a:ln>
                  <a:noFill/>
                </a:ln>
                <a:effectLst/>
                <a:uLnTx/>
                <a:uFillTx/>
                <a:latin typeface="楷体"/>
                <a:ea typeface="楷体"/>
                <a:cs typeface="楷体"/>
                <a:sym typeface="+mn-ea"/>
              </a:rPr>
              <a:t>段中通过对秋天落叶的描写，渲染了一种凄清、萧条的氛围，同时也体现了“我”内心的孤寂</a:t>
            </a:r>
            <a:r>
              <a:rPr kumimoji="0" lang="zh-CN" altLang="en-US" sz="2400" b="1" i="0" strike="noStrike" kern="1200" cap="none" spc="0" normalizeH="0" baseline="0" noProof="0" dirty="0">
                <a:ln>
                  <a:noFill/>
                </a:ln>
                <a:effectLst/>
                <a:uLnTx/>
                <a:uFillTx/>
                <a:latin typeface="楷体"/>
                <a:ea typeface="楷体"/>
                <a:cs typeface="楷体"/>
                <a:sym typeface="+mn-ea"/>
              </a:rPr>
              <a:t>和</a:t>
            </a:r>
            <a:r>
              <a:rPr kumimoji="0" lang="zh-CN" altLang="en-US" sz="2400" b="1" i="0" u="none" strike="noStrike" kern="1200" cap="none" spc="0" normalizeH="0" baseline="0" noProof="0" dirty="0">
                <a:ln>
                  <a:noFill/>
                </a:ln>
                <a:effectLst/>
                <a:uLnTx/>
                <a:uFillTx/>
                <a:latin typeface="楷体"/>
                <a:ea typeface="楷体"/>
                <a:cs typeface="楷体"/>
                <a:sym typeface="+mn-ea"/>
              </a:rPr>
              <a:t>对生活的消极态</a:t>
            </a:r>
            <a:r>
              <a:rPr kumimoji="0" lang="zh-CN" altLang="en-US" sz="2400" b="1" i="0" u="none" strike="noStrike" kern="1200" cap="none" spc="0" normalizeH="0" baseline="0" noProof="0" dirty="0" smtClean="0">
                <a:ln>
                  <a:noFill/>
                </a:ln>
                <a:effectLst/>
                <a:uLnTx/>
                <a:uFillTx/>
                <a:latin typeface="楷体"/>
                <a:ea typeface="楷体"/>
                <a:cs typeface="楷体"/>
                <a:sym typeface="+mn-ea"/>
              </a:rPr>
              <a:t>度。</a:t>
            </a:r>
            <a:endParaRPr kumimoji="0" lang="zh-CN" altLang="en-US" sz="2400" b="1" i="0" u="none" strike="noStrike" kern="1200" cap="none" spc="0" normalizeH="0" baseline="0" noProof="0" dirty="0">
              <a:ln>
                <a:noFill/>
              </a:ln>
              <a:effectLst/>
              <a:uLnTx/>
              <a:uFillTx/>
              <a:latin typeface="楷体"/>
              <a:ea typeface="楷体"/>
              <a:cs typeface="楷体"/>
              <a:sym typeface="+mn-ea"/>
            </a:endParaRPr>
          </a:p>
        </p:txBody>
      </p:sp>
      <p:sp>
        <p:nvSpPr>
          <p:cNvPr id="62466" name="矩形 2"/>
          <p:cNvSpPr>
            <a:spLocks noChangeArrowheads="1"/>
          </p:cNvSpPr>
          <p:nvPr/>
        </p:nvSpPr>
        <p:spPr bwMode="auto">
          <a:xfrm>
            <a:off x="1043608" y="743223"/>
            <a:ext cx="354965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❸</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巧妙地运用对比手法。</a:t>
            </a:r>
          </a:p>
        </p:txBody>
      </p:sp>
      <p:grpSp>
        <p:nvGrpSpPr>
          <p:cNvPr id="8" name="组合 8"/>
          <p:cNvGrpSpPr/>
          <p:nvPr/>
        </p:nvGrpSpPr>
        <p:grpSpPr bwMode="auto">
          <a:xfrm>
            <a:off x="34925" y="-20638"/>
            <a:ext cx="2008188" cy="523876"/>
            <a:chOff x="70" y="-63"/>
            <a:chExt cx="3161" cy="824"/>
          </a:xfrm>
        </p:grpSpPr>
        <p:sp>
          <p:nvSpPr>
            <p:cNvPr id="9"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写作特色</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组合 35"/>
          <p:cNvGrpSpPr/>
          <p:nvPr/>
        </p:nvGrpSpPr>
        <p:grpSpPr bwMode="auto">
          <a:xfrm>
            <a:off x="44450" y="-20638"/>
            <a:ext cx="2006600" cy="523876"/>
            <a:chOff x="70" y="-63"/>
            <a:chExt cx="3161" cy="824"/>
          </a:xfrm>
        </p:grpSpPr>
        <p:sp>
          <p:nvSpPr>
            <p:cNvPr id="77839"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1" name="Text Box 12"/>
          <p:cNvSpPr txBox="1">
            <a:spLocks noChangeArrowheads="1"/>
          </p:cNvSpPr>
          <p:nvPr/>
        </p:nvSpPr>
        <p:spPr bwMode="auto">
          <a:xfrm>
            <a:off x="3789363" y="3327400"/>
            <a:ext cx="3806825" cy="1347788"/>
          </a:xfrm>
          <a:prstGeom prst="rect">
            <a:avLst/>
          </a:prstGeom>
          <a:noFill/>
          <a:ln w="9525">
            <a:noFill/>
            <a:miter lim="800000"/>
          </a:ln>
        </p:spPr>
        <p:txBody>
          <a:bodyPr>
            <a:spAutoFit/>
          </a:bodyPr>
          <a:lstStyle/>
          <a:p>
            <a:pPr marL="0" marR="0" lvl="0" indent="0" algn="l" defTabSz="914400" rtl="0" eaLnBrk="1" fontAlgn="base" latinLnBrk="0" hangingPunct="1">
              <a:lnSpc>
                <a:spcPct val="17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妹妹推“我”去赏花</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7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“我”与妹妹懂母心</a:t>
            </a:r>
          </a:p>
        </p:txBody>
      </p:sp>
      <p:sp>
        <p:nvSpPr>
          <p:cNvPr id="6" name="Text Box 12"/>
          <p:cNvSpPr txBox="1">
            <a:spLocks noChangeArrowheads="1"/>
          </p:cNvSpPr>
          <p:nvPr/>
        </p:nvSpPr>
        <p:spPr bwMode="auto">
          <a:xfrm>
            <a:off x="3789363" y="2060575"/>
            <a:ext cx="3554412" cy="1198563"/>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母亲央求去北海看花</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母亲病危临终牵挂</a:t>
            </a:r>
          </a:p>
        </p:txBody>
      </p:sp>
      <p:sp>
        <p:nvSpPr>
          <p:cNvPr id="14" name="Text Box 12"/>
          <p:cNvSpPr txBox="1">
            <a:spLocks noChangeArrowheads="1"/>
          </p:cNvSpPr>
          <p:nvPr/>
        </p:nvSpPr>
        <p:spPr bwMode="auto">
          <a:xfrm>
            <a:off x="1365250" y="2498725"/>
            <a:ext cx="2333625" cy="46037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相约看花多牵挂</a:t>
            </a:r>
          </a:p>
        </p:txBody>
      </p:sp>
      <p:sp>
        <p:nvSpPr>
          <p:cNvPr id="16" name="Text Box 12"/>
          <p:cNvSpPr txBox="1">
            <a:spLocks noChangeArrowheads="1"/>
          </p:cNvSpPr>
          <p:nvPr/>
        </p:nvSpPr>
        <p:spPr bwMode="auto">
          <a:xfrm>
            <a:off x="1316038" y="1028700"/>
            <a:ext cx="2335212" cy="46037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隐瞒病情悄抚慰</a:t>
            </a:r>
          </a:p>
        </p:txBody>
      </p:sp>
      <p:sp>
        <p:nvSpPr>
          <p:cNvPr id="19" name="左大括号 18"/>
          <p:cNvSpPr/>
          <p:nvPr/>
        </p:nvSpPr>
        <p:spPr>
          <a:xfrm>
            <a:off x="1041400" y="1263650"/>
            <a:ext cx="323850" cy="2695575"/>
          </a:xfrm>
          <a:prstGeom prst="leftBrace">
            <a:avLst>
              <a:gd name="adj1" fmla="val 77660"/>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20" name="Text Box 12"/>
          <p:cNvSpPr txBox="1">
            <a:spLocks noChangeArrowheads="1"/>
          </p:cNvSpPr>
          <p:nvPr/>
        </p:nvSpPr>
        <p:spPr bwMode="auto">
          <a:xfrm>
            <a:off x="487402" y="1706563"/>
            <a:ext cx="553998" cy="1905000"/>
          </a:xfrm>
          <a:prstGeom prst="rect">
            <a:avLst/>
          </a:prstGeom>
          <a:noFill/>
          <a:ln w="9525">
            <a:noFill/>
            <a:miter lim="800000"/>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秋天的怀念</a:t>
            </a:r>
          </a:p>
        </p:txBody>
      </p:sp>
      <p:sp>
        <p:nvSpPr>
          <p:cNvPr id="4" name="右大括号 3"/>
          <p:cNvSpPr/>
          <p:nvPr/>
        </p:nvSpPr>
        <p:spPr>
          <a:xfrm>
            <a:off x="6796088" y="1028700"/>
            <a:ext cx="320675" cy="3167063"/>
          </a:xfrm>
          <a:prstGeom prst="rightBrace">
            <a:avLst>
              <a:gd name="adj1" fmla="val 70472"/>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22" name="Text Box 12"/>
          <p:cNvSpPr txBox="1">
            <a:spLocks noChangeArrowheads="1"/>
          </p:cNvSpPr>
          <p:nvPr/>
        </p:nvSpPr>
        <p:spPr bwMode="auto">
          <a:xfrm>
            <a:off x="7116763" y="1971675"/>
            <a:ext cx="2027237" cy="1200329"/>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伟大的母爱</a:t>
            </a:r>
            <a:endPar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深切的怀念</a:t>
            </a:r>
            <a:endPar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1" name="Text Box 12"/>
          <p:cNvSpPr txBox="1">
            <a:spLocks noChangeArrowheads="1"/>
          </p:cNvSpPr>
          <p:nvPr/>
        </p:nvSpPr>
        <p:spPr bwMode="auto">
          <a:xfrm>
            <a:off x="1317625" y="3841750"/>
            <a:ext cx="2335213" cy="46037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北海看花懂母心</a:t>
            </a:r>
          </a:p>
        </p:txBody>
      </p:sp>
      <p:sp>
        <p:nvSpPr>
          <p:cNvPr id="18" name="Text Box 12"/>
          <p:cNvSpPr txBox="1">
            <a:spLocks noChangeArrowheads="1"/>
          </p:cNvSpPr>
          <p:nvPr/>
        </p:nvSpPr>
        <p:spPr bwMode="auto">
          <a:xfrm>
            <a:off x="3789363" y="704850"/>
            <a:ext cx="3554412" cy="1198563"/>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双腿瘫痪，暴怒无常</a:t>
            </a:r>
            <a:endParaRPr kumimoji="0" lang="en-US" altLang="zh-CN"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母亲病重隐瞒病情</a:t>
            </a:r>
          </a:p>
        </p:txBody>
      </p:sp>
      <p:sp>
        <p:nvSpPr>
          <p:cNvPr id="7" name="左大括号 6"/>
          <p:cNvSpPr/>
          <p:nvPr/>
        </p:nvSpPr>
        <p:spPr>
          <a:xfrm>
            <a:off x="3651250" y="958850"/>
            <a:ext cx="138113" cy="690563"/>
          </a:xfrm>
          <a:prstGeom prst="leftBrace">
            <a:avLst>
              <a:gd name="adj1" fmla="val 77660"/>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8" name="左大括号 7"/>
          <p:cNvSpPr/>
          <p:nvPr/>
        </p:nvSpPr>
        <p:spPr>
          <a:xfrm>
            <a:off x="3651250" y="2384425"/>
            <a:ext cx="136525" cy="690563"/>
          </a:xfrm>
          <a:prstGeom prst="leftBrace">
            <a:avLst>
              <a:gd name="adj1" fmla="val 77660"/>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9" name="左大括号 8"/>
          <p:cNvSpPr/>
          <p:nvPr/>
        </p:nvSpPr>
        <p:spPr>
          <a:xfrm>
            <a:off x="3651250" y="3725863"/>
            <a:ext cx="138113" cy="690562"/>
          </a:xfrm>
          <a:prstGeom prst="leftBrace">
            <a:avLst>
              <a:gd name="adj1" fmla="val 77660"/>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1000" fill="hold"/>
                                        <p:tgtEl>
                                          <p:spTgt spid="22"/>
                                        </p:tgtEl>
                                        <p:attrNameLst>
                                          <p:attrName>ppt_w</p:attrName>
                                        </p:attrNameLst>
                                      </p:cBhvr>
                                      <p:tavLst>
                                        <p:tav tm="0">
                                          <p:val>
                                            <p:fltVal val="0"/>
                                          </p:val>
                                        </p:tav>
                                        <p:tav tm="100000">
                                          <p:val>
                                            <p:strVal val="#ppt_w"/>
                                          </p:val>
                                        </p:tav>
                                      </p:tavLst>
                                    </p:anim>
                                    <p:anim calcmode="lin" valueType="num">
                                      <p:cBhvr>
                                        <p:cTn id="69" dur="1000" fill="hold"/>
                                        <p:tgtEl>
                                          <p:spTgt spid="22"/>
                                        </p:tgtEl>
                                        <p:attrNameLst>
                                          <p:attrName>ppt_h</p:attrName>
                                        </p:attrNameLst>
                                      </p:cBhvr>
                                      <p:tavLst>
                                        <p:tav tm="0">
                                          <p:val>
                                            <p:fltVal val="0"/>
                                          </p:val>
                                        </p:tav>
                                        <p:tav tm="100000">
                                          <p:val>
                                            <p:strVal val="#ppt_h"/>
                                          </p:val>
                                        </p:tav>
                                      </p:tavLst>
                                    </p:anim>
                                    <p:anim calcmode="lin" valueType="num">
                                      <p:cBhvr>
                                        <p:cTn id="70" dur="1000" fill="hold"/>
                                        <p:tgtEl>
                                          <p:spTgt spid="22"/>
                                        </p:tgtEl>
                                        <p:attrNameLst>
                                          <p:attrName>style.rotation</p:attrName>
                                        </p:attrNameLst>
                                      </p:cBhvr>
                                      <p:tavLst>
                                        <p:tav tm="0">
                                          <p:val>
                                            <p:fltVal val="90"/>
                                          </p:val>
                                        </p:tav>
                                        <p:tav tm="100000">
                                          <p:val>
                                            <p:fltVal val="0"/>
                                          </p:val>
                                        </p:tav>
                                      </p:tavLst>
                                    </p:anim>
                                    <p:animEffect transition="in" filter="fade">
                                      <p:cBhvr>
                                        <p:cTn id="7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14" grpId="0"/>
      <p:bldP spid="16" grpId="0"/>
      <p:bldP spid="19" grpId="0" bldLvl="0" animBg="1"/>
      <p:bldP spid="4" grpId="0" bldLvl="0" animBg="1"/>
      <p:bldP spid="22" grpId="0"/>
      <p:bldP spid="21" grpId="0"/>
      <p:bldP spid="18" grpId="0"/>
      <p:bldP spid="7" grpId="0" bldLvl="0" animBg="1"/>
      <p:bldP spid="8" grpId="0" bldLvl="0" animBg="1"/>
      <p:bldP spid="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组合 15"/>
          <p:cNvGrpSpPr/>
          <p:nvPr/>
        </p:nvGrpSpPr>
        <p:grpSpPr bwMode="auto">
          <a:xfrm>
            <a:off x="34925" y="-20638"/>
            <a:ext cx="2008188" cy="523876"/>
            <a:chOff x="70" y="-63"/>
            <a:chExt cx="3161" cy="824"/>
          </a:xfrm>
        </p:grpSpPr>
        <p:sp>
          <p:nvSpPr>
            <p:cNvPr id="78851"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00" name="文本框 99"/>
          <p:cNvSpPr txBox="1"/>
          <p:nvPr/>
        </p:nvSpPr>
        <p:spPr>
          <a:xfrm>
            <a:off x="611560" y="1203598"/>
            <a:ext cx="7920880" cy="3046988"/>
          </a:xfrm>
          <a:prstGeom prst="rect">
            <a:avLst/>
          </a:prstGeom>
          <a:noFill/>
          <a:ln w="9525">
            <a:noFill/>
          </a:ln>
        </p:spPr>
        <p:txBody>
          <a:bodyPr wrap="square">
            <a:spAutoFit/>
          </a:bodyPr>
          <a:lstStyle/>
          <a:p>
            <a:pPr lvl="0">
              <a:lnSpc>
                <a:spcPct val="120000"/>
              </a:lnSpc>
              <a:defRPr/>
            </a:pP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    那天我又独自坐在</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屋</a:t>
            </a:r>
            <a:r>
              <a:rPr kumimoji="0" lang="zh-CN" altLang="en-US" sz="2000" b="0"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宋体" panose="02010600030101010101" pitchFamily="2" charset="-122"/>
              </a:rPr>
              <a:t>里</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看着窗外的树叶“唰唰啦啦”地漂落。母亲进来了，挡在窗前</a:t>
            </a:r>
            <a:r>
              <a:rPr kumimoji="0" lang="en-US"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北海的菊花</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开</a:t>
            </a:r>
            <a:r>
              <a:rPr kumimoji="0" lang="zh-CN" altLang="en-US" sz="2000" b="0"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宋体" panose="02010600030101010101" pitchFamily="2" charset="-122"/>
              </a:rPr>
              <a:t>了</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我推着你去看看吧。”她</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憔</a:t>
            </a: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宋体" panose="02010600030101010101" pitchFamily="2" charset="-122"/>
              </a:rPr>
              <a:t>悴</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的脸上现出央求般的神色。</a:t>
            </a:r>
            <a:r>
              <a:rPr kumimoji="0" lang="zh-CN" altLang="en-US" sz="20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“什么时候？”“你要是愿意</a:t>
            </a:r>
            <a:r>
              <a:rPr kumimoji="0" lang="en-US" altLang="zh-CN" sz="20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就</a:t>
            </a:r>
            <a:r>
              <a:rPr lang="zh-CN" altLang="en-US" sz="2000" u="sng"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明天</a:t>
            </a:r>
            <a:r>
              <a:rPr kumimoji="0" lang="zh-CN" altLang="en-US" sz="2000" b="0" i="0" u="sng"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lang="zh-CN" altLang="en-US" sz="2000" u="sng" noProof="0" dirty="0" smtClean="0">
                <a:solidFill>
                  <a:schemeClr val="tx1">
                    <a:lumMod val="95000"/>
                    <a:lumOff val="5000"/>
                  </a:schemeClr>
                </a:solidFill>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000" b="0" i="0" u="sng"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她</a:t>
            </a:r>
            <a:r>
              <a:rPr kumimoji="0" lang="zh-CN" altLang="en-US" sz="20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说</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。我的回答已经让她喜出望外了。“好吧，就明天。”我说。她高兴得一会儿坐下，一会儿站起：“那就赶紧准备准备。”“哎呀，烦不烦？几步路，有什么好准备的！”她也笑了，坐在我身</a:t>
            </a:r>
            <a:r>
              <a:rPr kumimoji="0" lang="zh-CN" altLang="en-US" sz="2000" b="0" i="0" strike="noStrike" kern="1200" cap="none" spc="0" normalizeH="0" baseline="0" noProof="0" dirty="0">
                <a:ln>
                  <a:noFill/>
                </a:ln>
                <a:effectLst/>
                <a:uLnTx/>
                <a:uFillTx/>
                <a:latin typeface="楷体" panose="02010609060101010101" pitchFamily="49" charset="-122"/>
                <a:ea typeface="楷体" panose="02010609060101010101" pitchFamily="49" charset="-122"/>
                <a:cs typeface="宋体" panose="02010600030101010101" pitchFamily="2" charset="-122"/>
              </a:rPr>
              <a:t>边</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宋体" panose="02010600030101010101" pitchFamily="2" charset="-122"/>
              </a:rPr>
              <a:t>絮</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宋体" panose="02010600030101010101" pitchFamily="2" charset="-122"/>
              </a:rPr>
              <a:t>絮</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叨叨</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地说着：“看完菊花</a:t>
            </a:r>
            <a:r>
              <a:rPr kumimoji="0" lang="en-US"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咱们就去‘仿膳’，你小时候最爱吃那儿</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的</a:t>
            </a:r>
            <a:r>
              <a:rPr lang="zh-CN" altLang="en-US" sz="2000" dirty="0">
                <a:solidFill>
                  <a:schemeClr val="tx1">
                    <a:lumMod val="95000"/>
                    <a:lumOff val="5000"/>
                  </a:schemeClr>
                </a:solidFill>
                <a:latin typeface="楷体" panose="02010609060101010101" pitchFamily="49" charset="-122"/>
                <a:ea typeface="楷体" panose="02010609060101010101" pitchFamily="49" charset="-122"/>
                <a:cs typeface="宋体" panose="02010600030101010101" pitchFamily="2" charset="-122"/>
              </a:rPr>
              <a:t>腕</a:t>
            </a:r>
            <a:r>
              <a:rPr kumimoji="0" lang="zh-CN" altLang="en-US" sz="20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豆黄</a:t>
            </a:r>
            <a:r>
              <a:rPr kumimoji="0" lang="zh-CN" altLang="en-US"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儿</a:t>
            </a:r>
            <a:r>
              <a:rPr kumimoji="0" lang="en-US"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endParaRPr kumimoji="0" lang="en-US" altLang="zh-CN" sz="20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endParaRPr>
          </a:p>
        </p:txBody>
      </p:sp>
      <p:sp>
        <p:nvSpPr>
          <p:cNvPr id="2" name="矩形 1"/>
          <p:cNvSpPr/>
          <p:nvPr/>
        </p:nvSpPr>
        <p:spPr>
          <a:xfrm>
            <a:off x="395536" y="669925"/>
            <a:ext cx="5976664"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阅读下面的片段</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按要求回答问题。</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1764" y="1227276"/>
            <a:ext cx="5398428"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憔</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絮</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絮叨叨</a:t>
            </a:r>
            <a:endPar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00" name="文本框 99"/>
          <p:cNvSpPr txBox="1">
            <a:spLocks noChangeArrowheads="1"/>
          </p:cNvSpPr>
          <p:nvPr/>
        </p:nvSpPr>
        <p:spPr bwMode="auto">
          <a:xfrm>
            <a:off x="1734208" y="1200785"/>
            <a:ext cx="955675" cy="520700"/>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srgbClr val="3333FF"/>
                </a:solidFill>
                <a:effectLst/>
                <a:uLnTx/>
                <a:uFillTx/>
                <a:latin typeface="汉语拼音" panose="000B0604020202020204" pitchFamily="34" charset="0"/>
                <a:ea typeface="Dotum" panose="020B0600000101010101" pitchFamily="34" charset="-127"/>
                <a:cs typeface="汉语拼音" panose="000B0604020202020204" pitchFamily="34" charset="0"/>
              </a:rPr>
              <a:t>cuì</a:t>
            </a:r>
            <a:r>
              <a:rPr kumimoji="0" lang="zh-CN" altLang="en-US" sz="2800" b="0" i="0" u="none" strike="noStrike" kern="1200" cap="none" spc="0" normalizeH="0" baseline="0" noProof="0" dirty="0">
                <a:ln>
                  <a:noFill/>
                </a:ln>
                <a:solidFill>
                  <a:srgbClr val="3333FF"/>
                </a:solidFill>
                <a:effectLst/>
                <a:uLnTx/>
                <a:uFillTx/>
                <a:latin typeface="汉语拼音" panose="000B0604020202020204" pitchFamily="34" charset="0"/>
                <a:ea typeface="Dotum" panose="020B0600000101010101" pitchFamily="34" charset="-127"/>
                <a:cs typeface="汉语拼音" panose="000B0604020202020204" pitchFamily="34" charset="0"/>
              </a:rPr>
              <a:t>　</a:t>
            </a:r>
          </a:p>
        </p:txBody>
      </p:sp>
      <p:sp>
        <p:nvSpPr>
          <p:cNvPr id="3" name="文本框 2"/>
          <p:cNvSpPr txBox="1">
            <a:spLocks noChangeArrowheads="1"/>
          </p:cNvSpPr>
          <p:nvPr/>
        </p:nvSpPr>
        <p:spPr bwMode="auto">
          <a:xfrm>
            <a:off x="3635896" y="1200785"/>
            <a:ext cx="587020" cy="523220"/>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a:ln>
                  <a:noFill/>
                </a:ln>
                <a:solidFill>
                  <a:srgbClr val="3333FF"/>
                </a:solidFill>
                <a:effectLst/>
                <a:uLnTx/>
                <a:uFillTx/>
                <a:latin typeface="汉语拼音" panose="000B0604020202020204" pitchFamily="34" charset="0"/>
                <a:ea typeface="Dotum" panose="020B0600000101010101" pitchFamily="34" charset="-127"/>
                <a:cs typeface="汉语拼音" panose="000B0604020202020204" pitchFamily="34" charset="0"/>
                <a:sym typeface="+mn-ea"/>
              </a:rPr>
              <a:t>xù</a:t>
            </a:r>
            <a:endParaRPr kumimoji="0" lang="en-US" altLang="en-US" sz="2800" b="0" i="0" u="none" strike="noStrike" kern="1200" cap="none" spc="0" normalizeH="0" baseline="0" noProof="0">
              <a:ln>
                <a:noFill/>
              </a:ln>
              <a:solidFill>
                <a:srgbClr val="3333FF"/>
              </a:solidFill>
              <a:effectLst/>
              <a:uLnTx/>
              <a:uFillTx/>
              <a:latin typeface="汉语拼音" panose="000B0604020202020204" pitchFamily="34" charset="0"/>
              <a:ea typeface="Dotum" panose="020B0600000101010101" pitchFamily="34" charset="-127"/>
              <a:cs typeface="汉语拼音" panose="000B0604020202020204" pitchFamily="34" charset="0"/>
              <a:sym typeface="+mn-ea"/>
            </a:endParaRPr>
          </a:p>
        </p:txBody>
      </p:sp>
      <p:sp>
        <p:nvSpPr>
          <p:cNvPr id="4" name="文本框 3"/>
          <p:cNvSpPr txBox="1">
            <a:spLocks noChangeArrowheads="1"/>
          </p:cNvSpPr>
          <p:nvPr/>
        </p:nvSpPr>
        <p:spPr bwMode="auto">
          <a:xfrm>
            <a:off x="7718945" y="2398117"/>
            <a:ext cx="525463"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FF"/>
                </a:solidFill>
                <a:effectLst/>
                <a:uLnTx/>
                <a:uFillTx/>
                <a:latin typeface="楷体" panose="02010609060101010101" pitchFamily="49" charset="-122"/>
                <a:ea typeface="楷体" panose="02010609060101010101" pitchFamily="49" charset="-122"/>
                <a:cs typeface="方正书宋_GBK"/>
              </a:rPr>
              <a:t>豌</a:t>
            </a:r>
          </a:p>
        </p:txBody>
      </p:sp>
      <p:sp>
        <p:nvSpPr>
          <p:cNvPr id="5" name="文本框 4"/>
          <p:cNvSpPr txBox="1">
            <a:spLocks noChangeArrowheads="1"/>
          </p:cNvSpPr>
          <p:nvPr/>
        </p:nvSpPr>
        <p:spPr bwMode="auto">
          <a:xfrm>
            <a:off x="1422603" y="2398117"/>
            <a:ext cx="494046"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FF"/>
                </a:solidFill>
                <a:effectLst/>
                <a:uLnTx/>
                <a:uFillTx/>
                <a:latin typeface="楷体" panose="02010609060101010101" pitchFamily="49" charset="-122"/>
                <a:ea typeface="楷体" panose="02010609060101010101" pitchFamily="49" charset="-122"/>
                <a:cs typeface="方正书宋_GBK"/>
                <a:sym typeface="+mn-ea"/>
              </a:rPr>
              <a:t>漂</a:t>
            </a:r>
          </a:p>
        </p:txBody>
      </p:sp>
      <p:sp>
        <p:nvSpPr>
          <p:cNvPr id="6" name="文本框 5"/>
          <p:cNvSpPr txBox="1">
            <a:spLocks noChangeArrowheads="1"/>
          </p:cNvSpPr>
          <p:nvPr/>
        </p:nvSpPr>
        <p:spPr bwMode="auto">
          <a:xfrm>
            <a:off x="3151390" y="2398117"/>
            <a:ext cx="494046"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FF"/>
                </a:solidFill>
                <a:effectLst/>
                <a:uLnTx/>
                <a:uFillTx/>
                <a:latin typeface="楷体" panose="02010609060101010101" pitchFamily="49" charset="-122"/>
                <a:ea typeface="楷体" panose="02010609060101010101" pitchFamily="49" charset="-122"/>
                <a:cs typeface="方正书宋_GBK"/>
                <a:sym typeface="+mn-ea"/>
              </a:rPr>
              <a:t>飘</a:t>
            </a:r>
          </a:p>
        </p:txBody>
      </p:sp>
      <p:sp>
        <p:nvSpPr>
          <p:cNvPr id="7" name="文本框 6"/>
          <p:cNvSpPr txBox="1">
            <a:spLocks noChangeArrowheads="1"/>
          </p:cNvSpPr>
          <p:nvPr/>
        </p:nvSpPr>
        <p:spPr bwMode="auto">
          <a:xfrm>
            <a:off x="5608840" y="2398117"/>
            <a:ext cx="494046"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0000FF"/>
                </a:solidFill>
                <a:effectLst/>
                <a:uLnTx/>
                <a:uFillTx/>
                <a:latin typeface="楷体" panose="02010609060101010101" pitchFamily="49" charset="-122"/>
                <a:ea typeface="楷体" panose="02010609060101010101" pitchFamily="49" charset="-122"/>
                <a:cs typeface="方正书宋_GBK"/>
                <a:sym typeface="+mn-ea"/>
              </a:rPr>
              <a:t>腕</a:t>
            </a:r>
          </a:p>
        </p:txBody>
      </p:sp>
      <p:sp>
        <p:nvSpPr>
          <p:cNvPr id="8" name="文本框 7"/>
          <p:cNvSpPr txBox="1">
            <a:spLocks noChangeArrowheads="1"/>
          </p:cNvSpPr>
          <p:nvPr/>
        </p:nvSpPr>
        <p:spPr bwMode="auto">
          <a:xfrm>
            <a:off x="1812499" y="3651870"/>
            <a:ext cx="5080000"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方正书宋_GBK"/>
              </a:rPr>
              <a:t>第二个问号应该放在引号内。</a:t>
            </a:r>
          </a:p>
        </p:txBody>
      </p:sp>
      <p:sp>
        <p:nvSpPr>
          <p:cNvPr id="9" name="文本框 8"/>
          <p:cNvSpPr txBox="1">
            <a:spLocks noChangeArrowheads="1"/>
          </p:cNvSpPr>
          <p:nvPr/>
        </p:nvSpPr>
        <p:spPr bwMode="auto">
          <a:xfrm>
            <a:off x="1365447" y="4083918"/>
            <a:ext cx="5150769" cy="520848"/>
          </a:xfrm>
          <a:prstGeom prst="rect">
            <a:avLst/>
          </a:prstGeom>
          <a:noFill/>
          <a:ln w="9525">
            <a:noFill/>
            <a:miter lim="800000"/>
          </a:ln>
        </p:spPr>
        <p:txBody>
          <a:bodyPr wrap="non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2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sym typeface="+mn-ea"/>
              </a:rPr>
              <a:t>　</a:t>
            </a:r>
            <a:r>
              <a:rPr kumimoji="0" lang="zh-CN" altLang="zh-CN" sz="2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a:t>
            </a:r>
            <a:r>
              <a:rPr kumimoji="0" lang="zh-CN" altLang="en-US" sz="2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解析</a:t>
            </a:r>
            <a:r>
              <a:rPr kumimoji="0" lang="zh-CN" altLang="zh-CN" sz="2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a:t>
            </a:r>
            <a:r>
              <a:rPr kumimoji="0" lang="zh-CN" altLang="en-US" sz="2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完整引用</a:t>
            </a:r>
            <a:r>
              <a:rPr kumimoji="0" lang="en-US" altLang="zh-CN" sz="2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a:t>
            </a:r>
            <a:r>
              <a:rPr kumimoji="0" lang="zh-CN" altLang="en-US" sz="2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问号放在引号内。</a:t>
            </a:r>
          </a:p>
        </p:txBody>
      </p:sp>
      <p:grpSp>
        <p:nvGrpSpPr>
          <p:cNvPr id="11" name="组合 15"/>
          <p:cNvGrpSpPr/>
          <p:nvPr/>
        </p:nvGrpSpPr>
        <p:grpSpPr bwMode="auto">
          <a:xfrm>
            <a:off x="34925" y="-20638"/>
            <a:ext cx="2008188" cy="523876"/>
            <a:chOff x="70" y="-63"/>
            <a:chExt cx="3161" cy="824"/>
          </a:xfrm>
        </p:grpSpPr>
        <p:sp>
          <p:nvSpPr>
            <p:cNvPr id="12"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0" name="矩形 9"/>
          <p:cNvSpPr/>
          <p:nvPr/>
        </p:nvSpPr>
        <p:spPr>
          <a:xfrm>
            <a:off x="467544" y="483518"/>
            <a:ext cx="3744936" cy="559769"/>
          </a:xfrm>
          <a:prstGeom prst="rect">
            <a:avLst/>
          </a:prstGeom>
        </p:spPr>
        <p:txBody>
          <a:bodyPr wrap="non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给选段中红体字注音。</a:t>
            </a:r>
          </a:p>
        </p:txBody>
      </p:sp>
      <p:sp>
        <p:nvSpPr>
          <p:cNvPr id="15" name="矩形 14"/>
          <p:cNvSpPr/>
          <p:nvPr/>
        </p:nvSpPr>
        <p:spPr>
          <a:xfrm>
            <a:off x="755576" y="2398117"/>
            <a:ext cx="8425329"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改为</a:t>
            </a:r>
            <a:r>
              <a:rPr kumimoji="0" lang="zh-CN" altLang="en-US" sz="24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en-US" altLang="zh-CN"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改为</a:t>
            </a:r>
            <a:r>
              <a:rPr kumimoji="0" lang="zh-CN" altLang="en-US" sz="24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en-US" altLang="zh-CN" sz="2400" b="0" i="0" u="sng"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endParaRPr kumimoji="0" lang="en-US" altLang="zh-CN"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6" name="矩形 15"/>
          <p:cNvSpPr/>
          <p:nvPr/>
        </p:nvSpPr>
        <p:spPr>
          <a:xfrm>
            <a:off x="462955" y="1747569"/>
            <a:ext cx="6698575"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选段中有两个错别字</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请找出来并改正。</a:t>
            </a:r>
            <a:endParaRPr kumimoji="0" lang="zh-CN" altLang="en-US" sz="2400" b="1" i="0" u="sng"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矩形 16"/>
          <p:cNvSpPr/>
          <p:nvPr/>
        </p:nvSpPr>
        <p:spPr>
          <a:xfrm>
            <a:off x="464832" y="3003798"/>
            <a:ext cx="8427648" cy="646331"/>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(3)</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选文中画线的句子标</a:t>
            </a:r>
            <a:r>
              <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点符号使用</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错误</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请写出修改意见。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P spid="7" grpId="0"/>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1039019" y="987574"/>
            <a:ext cx="560388"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rgbClr val="FF0000"/>
                </a:solidFill>
                <a:effectLst/>
                <a:uLnTx/>
                <a:uFillTx/>
                <a:latin typeface="Times New Roman"/>
                <a:ea typeface="楷体_GB2312" panose="02010609030101010101" pitchFamily="49" charset="-122"/>
                <a:cs typeface="方正书宋_GBK"/>
              </a:rPr>
              <a:t>C</a:t>
            </a:r>
            <a:endParaRPr kumimoji="0" lang="en-US" altLang="en-US" sz="2400" b="1" i="0" u="none" strike="noStrike" kern="1200" cap="none" spc="0" normalizeH="0" baseline="0" noProof="0" dirty="0">
              <a:ln>
                <a:noFill/>
              </a:ln>
              <a:solidFill>
                <a:srgbClr val="FF0000"/>
              </a:solidFill>
              <a:effectLst/>
              <a:uLnTx/>
              <a:uFillTx/>
              <a:latin typeface="Times New Roman"/>
              <a:ea typeface="楷体_GB2312" panose="02010609030101010101" pitchFamily="49" charset="-122"/>
              <a:cs typeface="方正书宋_GBK"/>
            </a:endParaRPr>
          </a:p>
        </p:txBody>
      </p:sp>
      <p:grpSp>
        <p:nvGrpSpPr>
          <p:cNvPr id="4" name="组合 15"/>
          <p:cNvGrpSpPr/>
          <p:nvPr/>
        </p:nvGrpSpPr>
        <p:grpSpPr bwMode="auto">
          <a:xfrm>
            <a:off x="34925" y="-20638"/>
            <a:ext cx="2008188" cy="523876"/>
            <a:chOff x="70" y="-63"/>
            <a:chExt cx="3161" cy="824"/>
          </a:xfrm>
        </p:grpSpPr>
        <p:sp>
          <p:nvSpPr>
            <p:cNvPr id="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矩形 1"/>
          <p:cNvSpPr/>
          <p:nvPr/>
        </p:nvSpPr>
        <p:spPr>
          <a:xfrm>
            <a:off x="383946" y="495707"/>
            <a:ext cx="8364518" cy="4524315"/>
          </a:xfrm>
          <a:prstGeom prst="rect">
            <a:avLst/>
          </a:prstGeom>
        </p:spPr>
        <p:txBody>
          <a:bodyPr wrap="square">
            <a:spAutoFit/>
          </a:bodyPr>
          <a:lstStyle/>
          <a:p>
            <a:pPr lvl="0" eaLnBrk="1" hangingPunct="1">
              <a:lnSpc>
                <a:spcPct val="120000"/>
              </a:lnSpc>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2</a:t>
            </a:r>
            <a:r>
              <a:rPr kumimoji="0" lang="en-US" altLang="zh-CN"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00"/>
                </a:solidFill>
                <a:latin typeface="宋体" panose="02010600030101010101" pitchFamily="2" charset="-122"/>
                <a:cs typeface="宋体" panose="02010600030101010101" pitchFamily="2" charset="-122"/>
                <a:sym typeface="+mn-ea"/>
              </a:rPr>
              <a:t> （</a:t>
            </a:r>
            <a:r>
              <a:rPr lang="en-US" altLang="zh-CN" sz="2400" b="1" dirty="0">
                <a:solidFill>
                  <a:srgbClr val="000000"/>
                </a:solidFill>
                <a:latin typeface="宋体" panose="02010600030101010101" pitchFamily="2" charset="-122"/>
                <a:cs typeface="宋体" panose="02010600030101010101" pitchFamily="2" charset="-122"/>
                <a:sym typeface="+mn-ea"/>
              </a:rPr>
              <a:t>2021·</a:t>
            </a:r>
            <a:r>
              <a:rPr lang="zh-CN" altLang="en-US" sz="2400" b="1" dirty="0">
                <a:solidFill>
                  <a:srgbClr val="000000"/>
                </a:solidFill>
                <a:latin typeface="宋体" panose="02010600030101010101" pitchFamily="2" charset="-122"/>
                <a:cs typeface="宋体" panose="02010600030101010101" pitchFamily="2" charset="-122"/>
                <a:sym typeface="+mn-ea"/>
              </a:rPr>
              <a:t>黑龙江）下列句子中加点词语使用有误的一项</a:t>
            </a:r>
            <a:r>
              <a:rPr lang="zh-CN" altLang="en-US" sz="2400" b="1" dirty="0" smtClean="0">
                <a:solidFill>
                  <a:srgbClr val="000000"/>
                </a:solidFill>
                <a:latin typeface="宋体" panose="02010600030101010101" pitchFamily="2" charset="-122"/>
                <a:cs typeface="宋体" panose="02010600030101010101" pitchFamily="2" charset="-122"/>
                <a:sym typeface="+mn-ea"/>
              </a:rPr>
              <a:t>是（   </a:t>
            </a:r>
            <a:r>
              <a:rPr lang="zh-CN" altLang="en-US" sz="2400" b="1" dirty="0">
                <a:solidFill>
                  <a:srgbClr val="000000"/>
                </a:solidFill>
                <a:latin typeface="宋体" panose="02010600030101010101" pitchFamily="2" charset="-122"/>
                <a:cs typeface="宋体" panose="02010600030101010101" pitchFamily="2" charset="-122"/>
                <a:sym typeface="+mn-ea"/>
              </a:rPr>
              <a:t>）</a:t>
            </a:r>
          </a:p>
          <a:p>
            <a:pPr lvl="0" eaLnBrk="1" hangingPunct="1">
              <a:lnSpc>
                <a:spcPct val="120000"/>
              </a:lnSpc>
              <a:defRPr/>
            </a:pP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．要深入全面地认识对象，必须身临其境，长期观察。（</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山水画的意境</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p>
          <a:p>
            <a:pPr lvl="0" eaLnBrk="1" hangingPunct="1">
              <a:lnSpc>
                <a:spcPct val="120000"/>
              </a:lnSpc>
              <a:defRPr/>
            </a:pP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B</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．她常常肝疼得整宿整宿翻来覆去地睡不了觉。（</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秋天的怀念</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p>
          <a:p>
            <a:pPr lvl="0" eaLnBrk="1" hangingPunct="1">
              <a:lnSpc>
                <a:spcPct val="120000"/>
              </a:lnSpc>
              <a:defRPr/>
            </a:pP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C</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．自信与它的姊妹平和总是携手并进，分崩离析。（</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庆祝奥林匹克运动复兴</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25</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周年</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p>
          <a:p>
            <a:pPr lvl="0" eaLnBrk="1" hangingPunct="1">
              <a:lnSpc>
                <a:spcPct val="120000"/>
              </a:lnSpc>
              <a:defRPr/>
            </a:pP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D</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．这个小村大人小孩有个头疼脑热，都来找她妙手回春。（</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蒲柳人家</a:t>
            </a:r>
            <a:r>
              <a:rPr lang="en-US" altLang="zh-CN" sz="2400" b="1" dirty="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b="1" dirty="0" smtClean="0">
                <a:solidFill>
                  <a:srgbClr val="000000"/>
                </a:solidFill>
                <a:latin typeface="楷体" panose="02010609060101010101" pitchFamily="49" charset="-122"/>
                <a:ea typeface="楷体" panose="02010609060101010101" pitchFamily="49" charset="-122"/>
                <a:cs typeface="宋体" panose="02010600030101010101" pitchFamily="2" charset="-122"/>
                <a:sym typeface="+mn-ea"/>
              </a:rPr>
              <a:t>）</a:t>
            </a:r>
            <a:endParaRPr kumimoji="0" lang="zh-CN" altLang="en-US" sz="1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9" name="文本框 1"/>
          <p:cNvSpPr txBox="1">
            <a:spLocks noChangeArrowheads="1"/>
          </p:cNvSpPr>
          <p:nvPr/>
        </p:nvSpPr>
        <p:spPr bwMode="auto">
          <a:xfrm>
            <a:off x="5004048" y="1532163"/>
            <a:ext cx="1440160" cy="535531"/>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 . . </a:t>
            </a:r>
            <a:endPar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0" name="文本框 1"/>
          <p:cNvSpPr txBox="1">
            <a:spLocks noChangeArrowheads="1"/>
          </p:cNvSpPr>
          <p:nvPr/>
        </p:nvSpPr>
        <p:spPr bwMode="auto">
          <a:xfrm>
            <a:off x="4067944" y="2396259"/>
            <a:ext cx="1440160" cy="535531"/>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 . . </a:t>
            </a:r>
            <a:endPar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1" name="文本框 1"/>
          <p:cNvSpPr txBox="1">
            <a:spLocks noChangeArrowheads="1"/>
          </p:cNvSpPr>
          <p:nvPr/>
        </p:nvSpPr>
        <p:spPr bwMode="auto">
          <a:xfrm>
            <a:off x="5868144" y="3291830"/>
            <a:ext cx="1440160" cy="535531"/>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 . . </a:t>
            </a:r>
            <a:endPar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2" name="文本框 1"/>
          <p:cNvSpPr txBox="1">
            <a:spLocks noChangeArrowheads="1"/>
          </p:cNvSpPr>
          <p:nvPr/>
        </p:nvSpPr>
        <p:spPr bwMode="auto">
          <a:xfrm>
            <a:off x="6804248" y="4155926"/>
            <a:ext cx="1440160" cy="535531"/>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 . . </a:t>
            </a:r>
            <a:endPar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629344" y="933564"/>
            <a:ext cx="7759080" cy="3416320"/>
          </a:xfrm>
          <a:prstGeom prst="rect">
            <a:avLst/>
          </a:prstGeom>
          <a:noFill/>
          <a:ln w="9525">
            <a:noFill/>
            <a:miter lim="800000"/>
          </a:ln>
        </p:spPr>
        <p:txBody>
          <a:bodyPr wrap="square">
            <a:spAutoFit/>
          </a:bodyPr>
          <a:lstStyle/>
          <a:p>
            <a:pPr lvl="0">
              <a:lnSpc>
                <a:spcPct val="150000"/>
              </a:lnSpc>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mn-ea"/>
              </a:rPr>
              <a:t>2.</a:t>
            </a:r>
            <a:r>
              <a:rPr kumimoji="0" lang="zh-CN" altLang="zh-CN"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解析</a:t>
            </a:r>
            <a:r>
              <a:rPr kumimoji="0" lang="zh-CN" altLang="zh-CN" sz="24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a:t>
            </a:r>
            <a:r>
              <a:rPr lang="en-US" altLang="zh-CN" sz="2400" b="1" dirty="0" smtClean="0">
                <a:latin typeface="宋体" panose="02010600030101010101" pitchFamily="2" charset="-122"/>
                <a:sym typeface="+mn-ea"/>
              </a:rPr>
              <a:t>A</a:t>
            </a:r>
            <a:r>
              <a:rPr lang="zh-CN" altLang="en-US" sz="2400" b="1" dirty="0" smtClean="0">
                <a:latin typeface="宋体" panose="02010600030101010101" pitchFamily="2" charset="-122"/>
                <a:sym typeface="+mn-ea"/>
              </a:rPr>
              <a:t>项中，“身</a:t>
            </a:r>
            <a:r>
              <a:rPr lang="zh-CN" altLang="en-US" sz="2400" b="1" dirty="0">
                <a:latin typeface="宋体" panose="02010600030101010101" pitchFamily="2" charset="-122"/>
                <a:sym typeface="+mn-ea"/>
              </a:rPr>
              <a:t>临其</a:t>
            </a:r>
            <a:r>
              <a:rPr lang="zh-CN" altLang="en-US" sz="2400" b="1" dirty="0" smtClean="0">
                <a:latin typeface="宋体" panose="02010600030101010101" pitchFamily="2" charset="-122"/>
                <a:sym typeface="+mn-ea"/>
              </a:rPr>
              <a:t>境”指亲</a:t>
            </a:r>
            <a:r>
              <a:rPr lang="zh-CN" altLang="en-US" sz="2400" b="1" dirty="0">
                <a:latin typeface="宋体" panose="02010600030101010101" pitchFamily="2" charset="-122"/>
                <a:sym typeface="+mn-ea"/>
              </a:rPr>
              <a:t>自到了那个环</a:t>
            </a:r>
            <a:r>
              <a:rPr lang="zh-CN" altLang="en-US" sz="2400" b="1" dirty="0" smtClean="0">
                <a:latin typeface="宋体" panose="02010600030101010101" pitchFamily="2" charset="-122"/>
                <a:sym typeface="+mn-ea"/>
              </a:rPr>
              <a:t>境，与</a:t>
            </a:r>
            <a:r>
              <a:rPr lang="zh-CN" altLang="en-US" sz="2400" b="1" dirty="0">
                <a:latin typeface="宋体" panose="02010600030101010101" pitchFamily="2" charset="-122"/>
                <a:sym typeface="+mn-ea"/>
              </a:rPr>
              <a:t>句意相符</a:t>
            </a:r>
            <a:r>
              <a:rPr lang="zh-CN" altLang="en-US" sz="2400" b="1" dirty="0" smtClean="0">
                <a:latin typeface="宋体" panose="02010600030101010101" pitchFamily="2" charset="-122"/>
                <a:sym typeface="+mn-ea"/>
              </a:rPr>
              <a:t>；</a:t>
            </a:r>
            <a:r>
              <a:rPr lang="en-US" altLang="zh-CN" sz="2400" b="1" dirty="0" smtClean="0">
                <a:latin typeface="宋体" panose="02010600030101010101" pitchFamily="2" charset="-122"/>
                <a:sym typeface="+mn-ea"/>
              </a:rPr>
              <a:t>B</a:t>
            </a:r>
            <a:r>
              <a:rPr lang="zh-CN" altLang="en-US" sz="2400" b="1" dirty="0" smtClean="0">
                <a:latin typeface="宋体" panose="02010600030101010101" pitchFamily="2" charset="-122"/>
                <a:sym typeface="+mn-ea"/>
              </a:rPr>
              <a:t>项中，“翻</a:t>
            </a:r>
            <a:r>
              <a:rPr lang="zh-CN" altLang="en-US" sz="2400" b="1" dirty="0">
                <a:latin typeface="宋体" panose="02010600030101010101" pitchFamily="2" charset="-122"/>
                <a:sym typeface="+mn-ea"/>
              </a:rPr>
              <a:t>来覆</a:t>
            </a:r>
            <a:r>
              <a:rPr lang="zh-CN" altLang="en-US" sz="2400" b="1" dirty="0" smtClean="0">
                <a:latin typeface="宋体" panose="02010600030101010101" pitchFamily="2" charset="-122"/>
                <a:sym typeface="+mn-ea"/>
              </a:rPr>
              <a:t>去”形</a:t>
            </a:r>
            <a:r>
              <a:rPr lang="zh-CN" altLang="en-US" sz="2400" b="1" dirty="0">
                <a:latin typeface="宋体" panose="02010600030101010101" pitchFamily="2" charset="-122"/>
                <a:sym typeface="+mn-ea"/>
              </a:rPr>
              <a:t>容一次又一次来回的翻动身</a:t>
            </a:r>
            <a:r>
              <a:rPr lang="zh-CN" altLang="en-US" sz="2400" b="1" dirty="0" smtClean="0">
                <a:latin typeface="宋体" panose="02010600030101010101" pitchFamily="2" charset="-122"/>
                <a:sym typeface="+mn-ea"/>
              </a:rPr>
              <a:t>体，与</a:t>
            </a:r>
            <a:r>
              <a:rPr lang="zh-CN" altLang="en-US" sz="2400" b="1" dirty="0">
                <a:latin typeface="宋体" panose="02010600030101010101" pitchFamily="2" charset="-122"/>
                <a:sym typeface="+mn-ea"/>
              </a:rPr>
              <a:t>句意相符</a:t>
            </a:r>
            <a:r>
              <a:rPr lang="zh-CN" altLang="en-US" sz="2400" b="1" dirty="0" smtClean="0">
                <a:latin typeface="宋体" panose="02010600030101010101" pitchFamily="2" charset="-122"/>
                <a:sym typeface="+mn-ea"/>
              </a:rPr>
              <a:t>；</a:t>
            </a:r>
            <a:r>
              <a:rPr lang="en-US" altLang="zh-CN" sz="2400" b="1" dirty="0" smtClean="0">
                <a:latin typeface="宋体" panose="02010600030101010101" pitchFamily="2" charset="-122"/>
                <a:sym typeface="+mn-ea"/>
              </a:rPr>
              <a:t>C</a:t>
            </a:r>
            <a:r>
              <a:rPr lang="zh-CN" altLang="en-US" sz="2400" b="1" dirty="0" smtClean="0">
                <a:latin typeface="宋体" panose="02010600030101010101" pitchFamily="2" charset="-122"/>
                <a:sym typeface="+mn-ea"/>
              </a:rPr>
              <a:t>项中，“分</a:t>
            </a:r>
            <a:r>
              <a:rPr lang="zh-CN" altLang="en-US" sz="2400" b="1" dirty="0">
                <a:latin typeface="宋体" panose="02010600030101010101" pitchFamily="2" charset="-122"/>
                <a:sym typeface="+mn-ea"/>
              </a:rPr>
              <a:t>崩离</a:t>
            </a:r>
            <a:r>
              <a:rPr lang="zh-CN" altLang="en-US" sz="2400" b="1" dirty="0" smtClean="0">
                <a:latin typeface="宋体" panose="02010600030101010101" pitchFamily="2" charset="-122"/>
                <a:sym typeface="+mn-ea"/>
              </a:rPr>
              <a:t>析”形</a:t>
            </a:r>
            <a:r>
              <a:rPr lang="zh-CN" altLang="en-US" sz="2400" b="1" dirty="0">
                <a:latin typeface="宋体" panose="02010600030101010101" pitchFamily="2" charset="-122"/>
                <a:sym typeface="+mn-ea"/>
              </a:rPr>
              <a:t>容国家或集团四分五裂，不可收</a:t>
            </a:r>
            <a:r>
              <a:rPr lang="zh-CN" altLang="en-US" sz="2400" b="1" dirty="0" smtClean="0">
                <a:latin typeface="宋体" panose="02010600030101010101" pitchFamily="2" charset="-122"/>
                <a:sym typeface="+mn-ea"/>
              </a:rPr>
              <a:t>拾，与</a:t>
            </a:r>
            <a:r>
              <a:rPr lang="zh-CN" altLang="en-US" sz="2400" b="1" dirty="0">
                <a:latin typeface="宋体" panose="02010600030101010101" pitchFamily="2" charset="-122"/>
                <a:sym typeface="+mn-ea"/>
              </a:rPr>
              <a:t>句意相反</a:t>
            </a:r>
            <a:r>
              <a:rPr lang="zh-CN" altLang="en-US" sz="2400" b="1" dirty="0" smtClean="0">
                <a:latin typeface="宋体" panose="02010600030101010101" pitchFamily="2" charset="-122"/>
                <a:sym typeface="+mn-ea"/>
              </a:rPr>
              <a:t>；</a:t>
            </a:r>
            <a:r>
              <a:rPr lang="en-US" altLang="zh-CN" sz="2400" b="1" dirty="0" smtClean="0">
                <a:latin typeface="宋体" panose="02010600030101010101" pitchFamily="2" charset="-122"/>
                <a:sym typeface="+mn-ea"/>
              </a:rPr>
              <a:t>D</a:t>
            </a:r>
            <a:r>
              <a:rPr lang="zh-CN" altLang="en-US" sz="2400" b="1" dirty="0" smtClean="0">
                <a:latin typeface="宋体" panose="02010600030101010101" pitchFamily="2" charset="-122"/>
                <a:sym typeface="+mn-ea"/>
              </a:rPr>
              <a:t>项中，“妙</a:t>
            </a:r>
            <a:r>
              <a:rPr lang="zh-CN" altLang="en-US" sz="2400" b="1" dirty="0">
                <a:latin typeface="宋体" panose="02010600030101010101" pitchFamily="2" charset="-122"/>
                <a:sym typeface="+mn-ea"/>
              </a:rPr>
              <a:t>手回</a:t>
            </a:r>
            <a:r>
              <a:rPr lang="zh-CN" altLang="en-US" sz="2400" b="1" dirty="0" smtClean="0">
                <a:latin typeface="宋体" panose="02010600030101010101" pitchFamily="2" charset="-122"/>
                <a:sym typeface="+mn-ea"/>
              </a:rPr>
              <a:t>春”指医</a:t>
            </a:r>
            <a:r>
              <a:rPr lang="zh-CN" altLang="en-US" sz="2400" b="1" dirty="0">
                <a:latin typeface="宋体" panose="02010600030101010101" pitchFamily="2" charset="-122"/>
                <a:sym typeface="+mn-ea"/>
              </a:rPr>
              <a:t>生医术高超，能把垂危的病人治</a:t>
            </a:r>
            <a:r>
              <a:rPr lang="zh-CN" altLang="en-US" sz="2400" b="1" dirty="0" smtClean="0">
                <a:latin typeface="宋体" panose="02010600030101010101" pitchFamily="2" charset="-122"/>
                <a:sym typeface="+mn-ea"/>
              </a:rPr>
              <a:t>愈，与</a:t>
            </a:r>
            <a:r>
              <a:rPr lang="zh-CN" altLang="en-US" sz="2400" b="1" dirty="0">
                <a:latin typeface="宋体" panose="02010600030101010101" pitchFamily="2" charset="-122"/>
                <a:sym typeface="+mn-ea"/>
              </a:rPr>
              <a:t>句意相</a:t>
            </a:r>
            <a:r>
              <a:rPr lang="zh-CN" altLang="en-US" sz="2400" b="1" dirty="0" smtClean="0">
                <a:latin typeface="宋体" panose="02010600030101010101" pitchFamily="2" charset="-122"/>
                <a:sym typeface="+mn-ea"/>
              </a:rPr>
              <a:t>符</a:t>
            </a:r>
            <a:r>
              <a:rPr lang="zh-CN" altLang="en-US" sz="2400" b="1" dirty="0">
                <a:latin typeface="宋体" panose="02010600030101010101" pitchFamily="2" charset="-122"/>
                <a:sym typeface="+mn-ea"/>
              </a:rPr>
              <a:t>。</a:t>
            </a:r>
          </a:p>
        </p:txBody>
      </p:sp>
      <p:grpSp>
        <p:nvGrpSpPr>
          <p:cNvPr id="4" name="组合 15"/>
          <p:cNvGrpSpPr/>
          <p:nvPr/>
        </p:nvGrpSpPr>
        <p:grpSpPr bwMode="auto">
          <a:xfrm>
            <a:off x="34925" y="-20638"/>
            <a:ext cx="2008188" cy="523876"/>
            <a:chOff x="70" y="-63"/>
            <a:chExt cx="3161" cy="824"/>
          </a:xfrm>
        </p:grpSpPr>
        <p:sp>
          <p:nvSpPr>
            <p:cNvPr id="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1"/>
          <p:cNvGrpSpPr/>
          <p:nvPr/>
        </p:nvGrpSpPr>
        <p:grpSpPr bwMode="auto">
          <a:xfrm>
            <a:off x="3491880" y="555526"/>
            <a:ext cx="1743075" cy="566737"/>
            <a:chOff x="3333750" y="598488"/>
            <a:chExt cx="1743075" cy="566737"/>
          </a:xfrm>
        </p:grpSpPr>
        <p:sp>
          <p:nvSpPr>
            <p:cNvPr id="15" name="圆角矩形 14"/>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6" name="圆角矩形 15"/>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圆角矩形 16"/>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8" name="圆角矩形 17"/>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0971" name="矩形 1"/>
            <p:cNvSpPr>
              <a:spLocks noChangeArrowheads="1"/>
            </p:cNvSpPr>
            <p:nvPr/>
          </p:nvSpPr>
          <p:spPr bwMode="auto">
            <a:xfrm>
              <a:off x="3333750"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背景资料</a:t>
              </a:r>
            </a:p>
          </p:txBody>
        </p:sp>
      </p:grpSp>
      <p:grpSp>
        <p:nvGrpSpPr>
          <p:cNvPr id="40962" name="组合 8"/>
          <p:cNvGrpSpPr/>
          <p:nvPr/>
        </p:nvGrpSpPr>
        <p:grpSpPr bwMode="auto">
          <a:xfrm>
            <a:off x="0" y="31750"/>
            <a:ext cx="2051050" cy="522288"/>
            <a:chOff x="0" y="-63"/>
            <a:chExt cx="3231" cy="821"/>
          </a:xfrm>
        </p:grpSpPr>
        <p:sp>
          <p:nvSpPr>
            <p:cNvPr id="40964" name="文本框 6"/>
            <p:cNvSpPr txBox="1">
              <a:spLocks noChangeArrowheads="1"/>
            </p:cNvSpPr>
            <p:nvPr/>
          </p:nvSpPr>
          <p:spPr bwMode="auto">
            <a:xfrm>
              <a:off x="678" y="-63"/>
              <a:ext cx="2553" cy="821"/>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a:spLocks noChangeArrowheads="1"/>
          </p:cNvSpPr>
          <p:nvPr/>
        </p:nvSpPr>
        <p:spPr bwMode="auto">
          <a:xfrm>
            <a:off x="395536" y="1254115"/>
            <a:ext cx="8505795" cy="3477875"/>
          </a:xfrm>
          <a:prstGeom prst="rect">
            <a:avLst/>
          </a:prstGeom>
          <a:noFill/>
          <a:ln w="9525">
            <a:noFill/>
            <a:miter lim="800000"/>
          </a:ln>
        </p:spPr>
        <p:txBody>
          <a:bodyPr wrap="square">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a:t>
            </a:r>
            <a:r>
              <a:rPr kumimoji="0" lang="en-US" altLang="zh-CN"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20</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岁时不幸因病瘫痪，风华正茂的史铁生不得不终生以轮椅为伴，永远离开了正常人的生活。这是一份多么沉重的苦难呀！瘫痪的双腿，残缺的天空，不完</a:t>
            </a:r>
            <a:r>
              <a:rPr kumimoji="0" lang="zh-CN" altLang="en-US" sz="22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整</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的人生，曾一度使他失去了生活的信心。他终日</a:t>
            </a:r>
            <a:r>
              <a:rPr kumimoji="0" lang="zh-CN" altLang="en-US" sz="2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沉浸在</a:t>
            </a:r>
            <a:r>
              <a:rPr kumimoji="0" lang="zh-CN" altLang="en-US" sz="2200" b="1" i="0" u="sng"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自己的苦难中难以自拔</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。以</a:t>
            </a:r>
            <a:r>
              <a:rPr kumimoji="0" lang="zh-CN" altLang="en-US" sz="22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至</a:t>
            </a:r>
            <a:r>
              <a:rPr kumimoji="0" lang="zh-CN" altLang="en-US" sz="22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忽</a:t>
            </a:r>
            <a:r>
              <a:rPr kumimoji="0" lang="zh-CN" altLang="en-US" sz="2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视了</a:t>
            </a:r>
            <a:r>
              <a:rPr kumimoji="0" lang="zh-CN" altLang="en-US" sz="2200" b="1" i="0" u="sng"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慈爱的母亲对</a:t>
            </a:r>
            <a:r>
              <a:rPr kumimoji="0" lang="zh-CN" altLang="en-US" sz="2200" b="1" i="0" u="sng"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他无微不至</a:t>
            </a:r>
            <a:r>
              <a:rPr kumimoji="0" lang="zh-CN" altLang="en-US" sz="2200" b="1" i="0" u="sng"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的照顾，尤其是母亲身患重病，他竟全然不知</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。当他发现母亲病情</a:t>
            </a:r>
            <a:r>
              <a:rPr kumimoji="0" lang="zh-CN" altLang="en-US" sz="22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很</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严重时，母亲却永远地离开了他。《秋天的怀念》</a:t>
            </a:r>
            <a:r>
              <a:rPr kumimoji="0" lang="zh-CN" altLang="en-US" sz="22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中</a:t>
            </a:r>
            <a:r>
              <a:rPr kumimoji="0" lang="zh-CN" altLang="en-US" sz="2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作者借助对几件平常小事的细致描写，来表达母子之间的似海深情，歌颂了伟大而无私的母爱。</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1"/>
          <p:cNvSpPr txBox="1">
            <a:spLocks noChangeArrowheads="1"/>
          </p:cNvSpPr>
          <p:nvPr/>
        </p:nvSpPr>
        <p:spPr bwMode="auto">
          <a:xfrm>
            <a:off x="395536" y="1131590"/>
            <a:ext cx="8218487" cy="3323987"/>
          </a:xfrm>
          <a:prstGeom prst="rect">
            <a:avLst/>
          </a:prstGeom>
          <a:noFill/>
          <a:ln w="9525">
            <a:noFill/>
            <a:miter lim="800000"/>
          </a:ln>
        </p:spPr>
        <p:txBody>
          <a:bodyPr>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读经典作品，会拓展我们的人生感受和视野。</a:t>
            </a:r>
            <a:endParaRPr kumimoji="0" 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B.</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浅浅的水面托起无数错落的石山、石壁，又折映出婆娑多姿。</a:t>
            </a:r>
            <a:endParaRPr kumimoji="0" 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C.</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邓稼先是中国几千年传统文化孕育出来的有最高奉献精神的</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宋体" panose="02010600030101010101" pitchFamily="2" charset="-122"/>
                <a:sym typeface="+mn-ea"/>
              </a:rPr>
              <a:t>人</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endParaRPr kumimoji="0" 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D.</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恐龙灭绝事件认为是由约</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6600</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万年前的一颗陨石撞击地球所导致的。</a:t>
            </a:r>
            <a:endParaRPr kumimoji="0" 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100" name="文本框 99"/>
          <p:cNvSpPr txBox="1">
            <a:spLocks noChangeArrowheads="1"/>
          </p:cNvSpPr>
          <p:nvPr/>
        </p:nvSpPr>
        <p:spPr bwMode="auto">
          <a:xfrm>
            <a:off x="5004048" y="599207"/>
            <a:ext cx="560387"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F0000"/>
                </a:solidFill>
                <a:effectLst/>
                <a:uLnTx/>
                <a:uFillTx/>
                <a:latin typeface="Times New Roman"/>
                <a:ea typeface="楷体_GB2312" panose="02010609030101010101" pitchFamily="49" charset="-122"/>
                <a:cs typeface="方正书宋_GBK"/>
              </a:rPr>
              <a:t>C</a:t>
            </a:r>
          </a:p>
        </p:txBody>
      </p:sp>
      <p:grpSp>
        <p:nvGrpSpPr>
          <p:cNvPr id="4" name="组合 15"/>
          <p:cNvGrpSpPr/>
          <p:nvPr/>
        </p:nvGrpSpPr>
        <p:grpSpPr bwMode="auto">
          <a:xfrm>
            <a:off x="34925" y="-20638"/>
            <a:ext cx="2008188" cy="523876"/>
            <a:chOff x="70" y="-63"/>
            <a:chExt cx="3161" cy="824"/>
          </a:xfrm>
        </p:grpSpPr>
        <p:sp>
          <p:nvSpPr>
            <p:cNvPr id="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矩形 1"/>
          <p:cNvSpPr/>
          <p:nvPr/>
        </p:nvSpPr>
        <p:spPr>
          <a:xfrm>
            <a:off x="245210" y="613201"/>
            <a:ext cx="6415022"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3.</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下列句子没有语病的一项是</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515938" y="843558"/>
            <a:ext cx="8078787" cy="2306638"/>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zh-CN"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解析</a:t>
            </a:r>
            <a:r>
              <a:rPr kumimoji="0" lang="zh-CN" altLang="zh-CN"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A</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项中</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拓展”与“感受”搭配不当</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应删掉</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“人生感受和”</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B</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项成分残缺</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折映出”缺少宾语</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应改为“折映出婆娑多姿的影子”</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D</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项成分赘余</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认为”与</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“所导致”杂糅</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应删掉“认为”。</a:t>
            </a:r>
          </a:p>
        </p:txBody>
      </p:sp>
      <p:grpSp>
        <p:nvGrpSpPr>
          <p:cNvPr id="3" name="组合 15"/>
          <p:cNvGrpSpPr/>
          <p:nvPr/>
        </p:nvGrpSpPr>
        <p:grpSpPr bwMode="auto">
          <a:xfrm>
            <a:off x="34925" y="-20638"/>
            <a:ext cx="2008188" cy="523876"/>
            <a:chOff x="70" y="-63"/>
            <a:chExt cx="3161" cy="824"/>
          </a:xfrm>
        </p:grpSpPr>
        <p:sp>
          <p:nvSpPr>
            <p:cNvPr id="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570" y="1131590"/>
            <a:ext cx="8613775" cy="2308324"/>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生活中</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许多人和事的意义不是单一的。</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父母</a:t>
            </a:r>
            <a:r>
              <a:rPr kumimoji="0" 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不只是生养我们的亲人</a:t>
            </a:r>
            <a:r>
              <a:rPr kumimoji="0" 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更是精神的导师</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　   </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　　    　　    　　　</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　　　　　　　　　　</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成功</a:t>
            </a:r>
            <a:r>
              <a:rPr kumimoji="0" 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不只是滴落的汗水</a:t>
            </a:r>
            <a:r>
              <a:rPr kumimoji="0" 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a:t>
            </a:r>
            <a:r>
              <a:rPr kumimoji="0" lang="zh-CN" altLang="en-US" sz="2400" b="0" i="0" u="sng" strike="noStrike" kern="1200" cap="none" spc="0" normalizeH="0" baseline="0" noProof="0" dirty="0">
                <a:ln>
                  <a:noFill/>
                </a:ln>
                <a:solidFill>
                  <a:srgbClr val="000000"/>
                </a:solidFill>
                <a:effectLst/>
                <a:uLnTx/>
                <a:uFill>
                  <a:solidFill>
                    <a:srgbClr val="000000"/>
                  </a:solidFill>
                </a:uFill>
                <a:latin typeface="楷体" panose="02010609060101010101" pitchFamily="49" charset="-122"/>
                <a:ea typeface="楷体" panose="02010609060101010101" pitchFamily="49" charset="-122"/>
                <a:cs typeface="宋体" panose="02010600030101010101" pitchFamily="2" charset="-122"/>
                <a:sym typeface="+mn-ea"/>
              </a:rPr>
              <a:t>更是失败的结晶</a:t>
            </a:r>
            <a:r>
              <a:rPr kumimoji="0" lang="zh-CN"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。厚重的生活需要我们用心领悟。</a:t>
            </a:r>
            <a:r>
              <a:rPr kumimoji="0" 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rPr>
              <a:t> </a:t>
            </a:r>
            <a:endParaRPr kumimoji="0" lang="en-US" altLang="en-US" sz="24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4" name="文本框 3"/>
          <p:cNvSpPr txBox="1">
            <a:spLocks noChangeArrowheads="1"/>
          </p:cNvSpPr>
          <p:nvPr/>
        </p:nvSpPr>
        <p:spPr bwMode="auto">
          <a:xfrm>
            <a:off x="4199402" y="1779662"/>
            <a:ext cx="4517583"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朋友  不只是顺境中的锦上添花</a:t>
            </a:r>
          </a:p>
        </p:txBody>
      </p:sp>
      <p:sp>
        <p:nvSpPr>
          <p:cNvPr id="5" name="文本框 4"/>
          <p:cNvSpPr txBox="1">
            <a:spLocks noChangeArrowheads="1"/>
          </p:cNvSpPr>
          <p:nvPr/>
        </p:nvSpPr>
        <p:spPr bwMode="auto">
          <a:xfrm>
            <a:off x="179512" y="2283718"/>
            <a:ext cx="3587842"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方正书宋_GBK"/>
                <a:sym typeface="+mn-ea"/>
              </a:rPr>
              <a:t>更是困境中的雪中送炭　</a:t>
            </a:r>
          </a:p>
        </p:txBody>
      </p:sp>
      <p:sp>
        <p:nvSpPr>
          <p:cNvPr id="6" name="文本框 5"/>
          <p:cNvSpPr txBox="1">
            <a:spLocks noChangeArrowheads="1"/>
          </p:cNvSpPr>
          <p:nvPr/>
        </p:nvSpPr>
        <p:spPr bwMode="auto">
          <a:xfrm>
            <a:off x="755576" y="3345339"/>
            <a:ext cx="7459093" cy="1200329"/>
          </a:xfrm>
          <a:prstGeom prst="rect">
            <a:avLst/>
          </a:prstGeom>
          <a:noFill/>
          <a:ln w="9525">
            <a:noFill/>
            <a:miter lim="800000"/>
          </a:ln>
        </p:spPr>
        <p:txBody>
          <a:bodyPr wrap="non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示例二</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读</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书</a:t>
            </a:r>
            <a:r>
              <a:rPr kumimoji="0" lang="en-US" altLang="zh-CN"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不</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只是知识的积</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累</a:t>
            </a:r>
            <a:r>
              <a:rPr kumimoji="0" lang="en-US" altLang="zh-CN"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更</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是心灵的远足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示例三</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成</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长</a:t>
            </a:r>
            <a:r>
              <a:rPr kumimoji="0" lang="en-US" altLang="zh-CN"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不只是年龄</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的增</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长</a:t>
            </a:r>
            <a:r>
              <a:rPr kumimoji="0" lang="en-US" altLang="zh-CN"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sym typeface="+mn-ea"/>
              </a:rPr>
              <a:t>更</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是心智的成熟　</a:t>
            </a:r>
          </a:p>
        </p:txBody>
      </p:sp>
      <p:grpSp>
        <p:nvGrpSpPr>
          <p:cNvPr id="7" name="组合 15"/>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课堂检测</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矩形 2"/>
          <p:cNvSpPr/>
          <p:nvPr/>
        </p:nvSpPr>
        <p:spPr>
          <a:xfrm>
            <a:off x="323528" y="555526"/>
            <a:ext cx="7416824"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4.</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请仿照画线的句子</a:t>
            </a:r>
            <a:r>
              <a:rPr kumimoji="0" lang="en-US" altLang="zh-CN"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24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根据语境在横线上补写句子。</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组合 1"/>
          <p:cNvGrpSpPr/>
          <p:nvPr/>
        </p:nvGrpSpPr>
        <p:grpSpPr bwMode="auto">
          <a:xfrm>
            <a:off x="3510335" y="555973"/>
            <a:ext cx="1676400" cy="434975"/>
            <a:chOff x="5305" y="1060"/>
            <a:chExt cx="2641" cy="685"/>
          </a:xfrm>
        </p:grpSpPr>
        <p:sp>
          <p:nvSpPr>
            <p:cNvPr id="17" name="圆角矩形 16"/>
            <p:cNvSpPr/>
            <p:nvPr/>
          </p:nvSpPr>
          <p:spPr>
            <a:xfrm rot="555800">
              <a:off x="7248" y="1060"/>
              <a:ext cx="698" cy="66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9" name="圆角矩形 18"/>
            <p:cNvSpPr/>
            <p:nvPr/>
          </p:nvSpPr>
          <p:spPr>
            <a:xfrm rot="20470821">
              <a:off x="6610" y="1070"/>
              <a:ext cx="698" cy="66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0" name="圆角矩形 19"/>
            <p:cNvSpPr/>
            <p:nvPr/>
          </p:nvSpPr>
          <p:spPr>
            <a:xfrm rot="319204">
              <a:off x="5950" y="1070"/>
              <a:ext cx="695" cy="66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1148334">
              <a:off x="5305" y="1082"/>
              <a:ext cx="695" cy="66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grpSp>
      <p:sp>
        <p:nvSpPr>
          <p:cNvPr id="86018" name="矩形 1"/>
          <p:cNvSpPr>
            <a:spLocks noChangeArrowheads="1"/>
          </p:cNvSpPr>
          <p:nvPr/>
        </p:nvSpPr>
        <p:spPr bwMode="auto">
          <a:xfrm>
            <a:off x="3476997" y="411510"/>
            <a:ext cx="1743075" cy="566738"/>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传统文化</a:t>
            </a:r>
          </a:p>
        </p:txBody>
      </p:sp>
      <p:grpSp>
        <p:nvGrpSpPr>
          <p:cNvPr id="86019" name="组合 12"/>
          <p:cNvGrpSpPr/>
          <p:nvPr/>
        </p:nvGrpSpPr>
        <p:grpSpPr bwMode="auto">
          <a:xfrm>
            <a:off x="34925" y="-20638"/>
            <a:ext cx="2008188" cy="523876"/>
            <a:chOff x="70" y="-63"/>
            <a:chExt cx="3161" cy="824"/>
          </a:xfrm>
        </p:grpSpPr>
        <p:sp>
          <p:nvSpPr>
            <p:cNvPr id="86021"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100" name="文本框 99"/>
          <p:cNvSpPr txBox="1">
            <a:spLocks noChangeArrowheads="1"/>
          </p:cNvSpPr>
          <p:nvPr/>
        </p:nvSpPr>
        <p:spPr bwMode="auto">
          <a:xfrm>
            <a:off x="245120" y="1059582"/>
            <a:ext cx="8215312" cy="3305520"/>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苏</a:t>
            </a:r>
            <a:r>
              <a:rPr kumimoji="0" 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母</a:t>
            </a:r>
            <a:r>
              <a:rPr kumimoji="0" 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教</a:t>
            </a:r>
            <a:r>
              <a:rPr kumimoji="0" 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子</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     据说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苏轼小时候</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父亲苏洵游学四方</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母亲在家中教育子女。她对苏轼要求很严格</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不仅教苏轼识字</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还特别注重对他的品德的教育。</a:t>
            </a:r>
          </a:p>
          <a:p>
            <a:pPr lvl="0">
              <a:lnSpc>
                <a:spcPct val="120000"/>
              </a:lnSpc>
              <a:defRPr/>
            </a:pP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     </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一天</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母亲教苏轼读</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后汉书</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时</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读到了</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范滂传</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为范滂母子不畏暴政、视死如归的崇高精神深深地感</a:t>
            </a:r>
            <a:r>
              <a:rPr kumimoji="0" lang="zh-CN" altLang="en-US" sz="24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rPr>
              <a:t>动。</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年幼的苏轼也被深深地感动</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rPr>
              <a:t>他问</a:t>
            </a:r>
            <a:r>
              <a:rPr lang="zh-CN" altLang="en-US" sz="2400" b="1" dirty="0">
                <a:solidFill>
                  <a:srgbClr val="000000"/>
                </a:solidFill>
                <a:latin typeface="楷体" panose="02010609060101010101" pitchFamily="49" charset="-122"/>
                <a:ea typeface="楷体" panose="02010609060101010101" pitchFamily="49" charset="-122"/>
              </a:rPr>
              <a:t>母亲</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如果我长大后</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跟</a:t>
            </a:r>
            <a:r>
              <a:rPr lang="zh-CN" altLang="en-US" sz="2400" b="1" dirty="0" smtClean="0">
                <a:solidFill>
                  <a:srgbClr val="000000"/>
                </a:solidFill>
                <a:latin typeface="楷体" panose="02010609060101010101" pitchFamily="49" charset="-122"/>
                <a:ea typeface="楷体" panose="02010609060101010101" pitchFamily="49" charset="-122"/>
              </a:rPr>
              <a:t>范</a:t>
            </a:r>
            <a:endPar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67544" y="843558"/>
            <a:ext cx="8220075" cy="3416320"/>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滂</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一样</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不惜舍身就义</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母亲会允许吗</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母亲肃然答道</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如果你能学范滂的样子</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难道我就不能像范滂的母亲那样吗</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 </a:t>
            </a:r>
            <a:endPar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苏</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轼从小在母亲的教育下成长</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成年后博通经史</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写起文章来</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下笔千言</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毫不费力。苏轼考中进士后</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做过多年地方官</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也曾在朝廷中任翰林学士。无论何时</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他都一身正气</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不阿权贵。</a:t>
            </a:r>
          </a:p>
        </p:txBody>
      </p:sp>
      <p:grpSp>
        <p:nvGrpSpPr>
          <p:cNvPr id="3" name="组合 12"/>
          <p:cNvGrpSpPr/>
          <p:nvPr/>
        </p:nvGrpSpPr>
        <p:grpSpPr bwMode="auto">
          <a:xfrm>
            <a:off x="34925" y="-20638"/>
            <a:ext cx="2008188" cy="523876"/>
            <a:chOff x="70" y="-63"/>
            <a:chExt cx="3161" cy="824"/>
          </a:xfrm>
        </p:grpSpPr>
        <p:sp>
          <p:nvSpPr>
            <p:cNvPr id="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组合 2"/>
          <p:cNvGrpSpPr/>
          <p:nvPr/>
        </p:nvGrpSpPr>
        <p:grpSpPr bwMode="auto">
          <a:xfrm>
            <a:off x="3476997" y="488652"/>
            <a:ext cx="1743075" cy="642938"/>
            <a:chOff x="3333750" y="598488"/>
            <a:chExt cx="1743075" cy="642620"/>
          </a:xfrm>
        </p:grpSpPr>
        <p:sp>
          <p:nvSpPr>
            <p:cNvPr id="20" name="圆角矩形 19"/>
            <p:cNvSpPr/>
            <p:nvPr/>
          </p:nvSpPr>
          <p:spPr>
            <a:xfrm rot="555800">
              <a:off x="4602162" y="715905"/>
              <a:ext cx="442913" cy="418893"/>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722252"/>
              <a:ext cx="442912" cy="42048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722252"/>
              <a:ext cx="441325" cy="42048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730186"/>
              <a:ext cx="441325" cy="42047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88071" name="矩形 1"/>
            <p:cNvSpPr>
              <a:spLocks noChangeArrowheads="1"/>
            </p:cNvSpPr>
            <p:nvPr/>
          </p:nvSpPr>
          <p:spPr bwMode="auto">
            <a:xfrm>
              <a:off x="3333750" y="598488"/>
              <a:ext cx="1743075" cy="642620"/>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文化长廊</a:t>
              </a:r>
            </a:p>
          </p:txBody>
        </p:sp>
      </p:grpSp>
      <p:sp>
        <p:nvSpPr>
          <p:cNvPr id="2" name="文本框 1"/>
          <p:cNvSpPr txBox="1">
            <a:spLocks noChangeArrowheads="1"/>
          </p:cNvSpPr>
          <p:nvPr/>
        </p:nvSpPr>
        <p:spPr bwMode="auto">
          <a:xfrm>
            <a:off x="323528" y="1177229"/>
            <a:ext cx="8496944" cy="3564053"/>
          </a:xfrm>
          <a:prstGeom prst="rect">
            <a:avLst/>
          </a:prstGeom>
          <a:noFill/>
          <a:ln w="9525">
            <a:noFill/>
            <a:miter lim="800000"/>
          </a:ln>
        </p:spPr>
        <p:txBody>
          <a:bodyPr wrap="square">
            <a:sp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华语文学传媒大奖</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2002</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年度杰出成就奖得主史铁生</a:t>
            </a:r>
          </a:p>
          <a:p>
            <a:pPr marL="0" marR="0" lvl="0" indent="0" algn="ctr" defTabSz="914400" rtl="0" eaLnBrk="0" fontAlgn="base" latinLnBrk="0" hangingPunct="0">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授奖词（节选）</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史铁生是当代中国最令人敬佩的作家之一。他的写作与他的生命完</a:t>
            </a:r>
            <a:r>
              <a:rPr kumimoji="0" lang="zh-CN" altLang="en-US" sz="20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全连在</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了一起，在自己的“写作之夜”，史铁生用残缺的身体，说出了最为健全而丰满的思想。他体验到的是生命的苦难，表达出的却是存在的明朗和欢乐，他睿智的言辞，照亮的反而是我们日益幽暗的内心。他的</a:t>
            </a:r>
            <a:r>
              <a:rPr kumimoji="0" lang="en-US" altLang="zh-CN"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病隙碎笔</a:t>
            </a:r>
            <a:r>
              <a:rPr kumimoji="0" lang="en-US" altLang="zh-CN"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作</a:t>
            </a:r>
            <a:r>
              <a:rPr kumimoji="0" lang="zh-CN" altLang="en-US" sz="20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为</a:t>
            </a:r>
            <a:r>
              <a:rPr kumimoji="0" lang="en-US" altLang="zh-CN" sz="20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2002</a:t>
            </a:r>
            <a:r>
              <a:rPr kumimoji="0" lang="zh-CN" altLang="en-US" sz="20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年</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度中国文学最为重要的收获，一如既往地思考着生与死、残缺与爱情、苦</a:t>
            </a:r>
            <a:r>
              <a:rPr kumimoji="0" lang="zh-CN" altLang="en-US" sz="20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难与信仰、写作与艺术等重大问题，并解答了“我”如何在场，如</a:t>
            </a:r>
            <a:r>
              <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何活出意义来这些普遍性的精神难题。</a:t>
            </a:r>
            <a:endParaRPr kumimoji="0" lang="zh-CN" altLang="en-US" sz="20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endParaRPr>
          </a:p>
        </p:txBody>
      </p:sp>
      <p:grpSp>
        <p:nvGrpSpPr>
          <p:cNvPr id="9" name="组合 12"/>
          <p:cNvGrpSpPr/>
          <p:nvPr/>
        </p:nvGrpSpPr>
        <p:grpSpPr bwMode="auto">
          <a:xfrm>
            <a:off x="34925" y="-20638"/>
            <a:ext cx="2008188" cy="523876"/>
            <a:chOff x="70" y="-63"/>
            <a:chExt cx="3161" cy="824"/>
          </a:xfrm>
        </p:grpSpPr>
        <p:sp>
          <p:nvSpPr>
            <p:cNvPr id="1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4"/>
          <p:cNvSpPr txBox="1">
            <a:spLocks noChangeArrowheads="1"/>
          </p:cNvSpPr>
          <p:nvPr/>
        </p:nvSpPr>
        <p:spPr bwMode="auto">
          <a:xfrm>
            <a:off x="395536" y="1138672"/>
            <a:ext cx="8419406" cy="1865126"/>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幸福是要自己去寻找的</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哪怕是你现在正在经历着一场大的浩劫，你也应该幸福，因为你可以在浩劫中看到曙光，能从浩劫中学到很多别人可能一辈子都学不到的东西，当你拥有了别人所不曾拥有的东西那你就是唯一。 </a:t>
            </a:r>
          </a:p>
        </p:txBody>
      </p:sp>
      <p:sp>
        <p:nvSpPr>
          <p:cNvPr id="4" name="TextBox 4"/>
          <p:cNvSpPr txBox="1">
            <a:spLocks noChangeArrowheads="1"/>
          </p:cNvSpPr>
          <p:nvPr/>
        </p:nvSpPr>
        <p:spPr bwMode="auto">
          <a:xfrm>
            <a:off x="395536" y="2938872"/>
            <a:ext cx="8496943" cy="1865126"/>
          </a:xfrm>
          <a:prstGeom prst="rect">
            <a:avLst/>
          </a:prstGeom>
          <a:noFill/>
          <a:ln w="9525">
            <a:noFill/>
            <a:miter lim="800000"/>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人生如梦。生命从无到有，又从有走向无，生生死死，构成社会与世界。从人生无常这一点来说，人生有如梦幻。因此，一个人只有活得有声有色、有滋有味，才不枉到这世界上走一回。</a:t>
            </a:r>
          </a:p>
        </p:txBody>
      </p:sp>
      <p:grpSp>
        <p:nvGrpSpPr>
          <p:cNvPr id="5" name="组合 12"/>
          <p:cNvGrpSpPr/>
          <p:nvPr/>
        </p:nvGrpSpPr>
        <p:grpSpPr bwMode="auto">
          <a:xfrm>
            <a:off x="34925" y="-20638"/>
            <a:ext cx="2008188" cy="523876"/>
            <a:chOff x="70" y="-63"/>
            <a:chExt cx="3161" cy="824"/>
          </a:xfrm>
        </p:grpSpPr>
        <p:sp>
          <p:nvSpPr>
            <p:cNvPr id="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矩形 2"/>
          <p:cNvSpPr/>
          <p:nvPr/>
        </p:nvSpPr>
        <p:spPr>
          <a:xfrm>
            <a:off x="3632524" y="627534"/>
            <a:ext cx="1731564"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黑体" panose="02010600030101010101" pitchFamily="2" charset="-122"/>
                <a:ea typeface="黑体" panose="02010600030101010101" pitchFamily="2" charset="-122"/>
                <a:cs typeface="+mn-cs"/>
              </a:rPr>
              <a:t>史铁生语录</a:t>
            </a:r>
          </a:p>
        </p:txBody>
      </p:sp>
    </p:spTree>
  </p:cSld>
  <p:clrMapOvr>
    <a:masterClrMapping/>
  </p:clrMapOvr>
  <p:transition spd="slow">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70470" y="1077580"/>
            <a:ext cx="8133978" cy="2862322"/>
          </a:xfrm>
          <a:prstGeom prst="rect">
            <a:avLst/>
          </a:prstGeom>
          <a:noFill/>
          <a:ln w="9525">
            <a:noFill/>
            <a:miter lim="800000"/>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3.</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苦乐全凭自</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己</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判断，这和客观环境并不一定有直接关系，正如一个不爱珠宝的女人，即使置身在极其重视虚荣的环境，也无伤她的自尊。拥有万卷书的穷书生，并不想去和百万富翁交换钻石或股票。满足于田园生活的人也并不艳羡任何学者的荣誉头衔，或高官厚禄</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zh-CN" altLang="en-US"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nvGrpSpPr>
          <p:cNvPr id="3" name="组合 12"/>
          <p:cNvGrpSpPr/>
          <p:nvPr/>
        </p:nvGrpSpPr>
        <p:grpSpPr bwMode="auto">
          <a:xfrm>
            <a:off x="34925" y="-20638"/>
            <a:ext cx="2008188" cy="523876"/>
            <a:chOff x="70" y="-63"/>
            <a:chExt cx="3161" cy="824"/>
          </a:xfrm>
        </p:grpSpPr>
        <p:sp>
          <p:nvSpPr>
            <p:cNvPr id="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323528" y="863203"/>
            <a:ext cx="8426450" cy="2860675"/>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4.</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微笑着，去唱生活的歌谣。不要抱怨生活给予了太多的磨难，不必抱怨生命中有太多的曲折。大海如果失去了巨浪的翻滚，就会失去雄浑，沙漠如果失去了飞沙的狂舞，就会失去壮观，人生如果仅去求得两点一线的一帆风顺，生命也就失去了存在的魅力。</a:t>
            </a:r>
          </a:p>
        </p:txBody>
      </p:sp>
      <p:grpSp>
        <p:nvGrpSpPr>
          <p:cNvPr id="4" name="组合 12"/>
          <p:cNvGrpSpPr/>
          <p:nvPr/>
        </p:nvGrpSpPr>
        <p:grpSpPr bwMode="auto">
          <a:xfrm>
            <a:off x="34925" y="-20638"/>
            <a:ext cx="2008188" cy="523876"/>
            <a:chOff x="70" y="-63"/>
            <a:chExt cx="3161" cy="824"/>
          </a:xfrm>
        </p:grpSpPr>
        <p:sp>
          <p:nvSpPr>
            <p:cNvPr id="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843558"/>
            <a:ext cx="8352928" cy="378565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现在我才想到，当年我总是独自跑到地坛去，曾经给母亲出了一个怎样的难题。 </a:t>
            </a:r>
            <a:b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b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她不是那种光会疼爱儿子而不懂得理解儿子的母亲。她知道我心里的苦闷，知道不该阻止我出去走走，知道我要是老呆在家里结果会更糟，但她又担心我一个人在那荒僻的园子里整天都想些什么。我那时脾气坏到极点，经常是发了疯一样地离开家，从那园子里回来又中了魔似的什么话都不说。母亲知道有些事不宜问，便犹犹豫豫地想问而终于不敢问，因为她自己心里也没有答案。她料想我不会愿意她</a:t>
            </a:r>
            <a:r>
              <a:rPr kumimoji="0" lang="zh-CN" altLang="en-US" sz="20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跟</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我一同去，所以她从未这样要求过，她知道得给我一点独处的时间，得有这样一段过程。她只是不知道这过程得要多久，和这过程的尽头究竟是什么。每次我要动身时，她便无言地帮我准备，帮助我上了轮椅车，看着我摇车拐出小院；这以后她会怎样，当年我不曾想过。 </a:t>
            </a:r>
          </a:p>
        </p:txBody>
      </p:sp>
      <p:grpSp>
        <p:nvGrpSpPr>
          <p:cNvPr id="4" name="组合 12"/>
          <p:cNvGrpSpPr/>
          <p:nvPr/>
        </p:nvGrpSpPr>
        <p:grpSpPr bwMode="auto">
          <a:xfrm>
            <a:off x="34925" y="-20638"/>
            <a:ext cx="2008188" cy="523876"/>
            <a:chOff x="70" y="-63"/>
            <a:chExt cx="3161" cy="824"/>
          </a:xfrm>
        </p:grpSpPr>
        <p:sp>
          <p:nvSpPr>
            <p:cNvPr id="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3379530868"/>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bwMode="auto">
          <a:xfrm>
            <a:off x="0" y="31750"/>
            <a:ext cx="2051050" cy="523875"/>
            <a:chOff x="0" y="-63"/>
            <a:chExt cx="3231" cy="823"/>
          </a:xfrm>
        </p:grpSpPr>
        <p:sp>
          <p:nvSpPr>
            <p:cNvPr id="3" name="文本框 6"/>
            <p:cNvSpPr txBox="1">
              <a:spLocks noChangeArrowheads="1"/>
            </p:cNvSpPr>
            <p:nvPr/>
          </p:nvSpPr>
          <p:spPr bwMode="auto">
            <a:xfrm>
              <a:off x="678" y="-63"/>
              <a:ext cx="2553" cy="823"/>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预习检查</a:t>
              </a:r>
            </a:p>
          </p:txBody>
        </p:sp>
        <p:cxnSp>
          <p:nvCxnSpPr>
            <p:cNvPr id="4"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grpSp>
        <p:nvGrpSpPr>
          <p:cNvPr id="6" name="组合 2"/>
          <p:cNvGrpSpPr/>
          <p:nvPr/>
        </p:nvGrpSpPr>
        <p:grpSpPr bwMode="auto">
          <a:xfrm>
            <a:off x="467544" y="598488"/>
            <a:ext cx="1497013" cy="566737"/>
            <a:chOff x="752475" y="598488"/>
            <a:chExt cx="1497013" cy="566737"/>
          </a:xfrm>
        </p:grpSpPr>
        <p:sp>
          <p:nvSpPr>
            <p:cNvPr id="7" name="圆角矩形 6"/>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8" name="圆角矩形 7"/>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 name="圆角矩形 8"/>
            <p:cNvSpPr/>
            <p:nvPr/>
          </p:nvSpPr>
          <p:spPr>
            <a:xfrm rot="21148334">
              <a:off x="7874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0" name="矩形 1"/>
            <p:cNvSpPr>
              <a:spLocks noChangeArrowheads="1"/>
            </p:cNvSpPr>
            <p:nvPr/>
          </p:nvSpPr>
          <p:spPr bwMode="auto">
            <a:xfrm>
              <a:off x="752475" y="598488"/>
              <a:ext cx="1497013"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a:ea typeface="楷体"/>
                  <a:cs typeface="楷体"/>
                </a:rPr>
                <a:t>读一读</a:t>
              </a:r>
            </a:p>
          </p:txBody>
        </p:sp>
      </p:grpSp>
      <p:sp>
        <p:nvSpPr>
          <p:cNvPr id="11" name="矩形 9"/>
          <p:cNvSpPr>
            <a:spLocks noChangeArrowheads="1"/>
          </p:cNvSpPr>
          <p:nvPr/>
        </p:nvSpPr>
        <p:spPr bwMode="auto">
          <a:xfrm>
            <a:off x="692150" y="1619250"/>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瘫痪</a:t>
            </a:r>
            <a:endParaRPr kumimoji="0" lang="zh-CN" altLang="en-US" sz="40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2" name="矩形 10"/>
          <p:cNvSpPr>
            <a:spLocks noChangeArrowheads="1"/>
          </p:cNvSpPr>
          <p:nvPr/>
        </p:nvSpPr>
        <p:spPr bwMode="auto">
          <a:xfrm>
            <a:off x="2484438" y="16192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侍</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3" name="矩形 11"/>
          <p:cNvSpPr>
            <a:spLocks noChangeArrowheads="1"/>
          </p:cNvSpPr>
          <p:nvPr/>
        </p:nvSpPr>
        <p:spPr bwMode="auto">
          <a:xfrm>
            <a:off x="4449564" y="16271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宿</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4" name="矩形 12"/>
          <p:cNvSpPr>
            <a:spLocks noChangeArrowheads="1"/>
          </p:cNvSpPr>
          <p:nvPr/>
        </p:nvSpPr>
        <p:spPr bwMode="auto">
          <a:xfrm>
            <a:off x="5652120" y="1575832"/>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憔悴</a:t>
            </a:r>
          </a:p>
        </p:txBody>
      </p:sp>
      <p:sp>
        <p:nvSpPr>
          <p:cNvPr id="15" name="矩形 13"/>
          <p:cNvSpPr>
            <a:spLocks noChangeArrowheads="1"/>
          </p:cNvSpPr>
          <p:nvPr/>
        </p:nvSpPr>
        <p:spPr bwMode="auto">
          <a:xfrm>
            <a:off x="7906821" y="1575832"/>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膳</a:t>
            </a:r>
          </a:p>
        </p:txBody>
      </p:sp>
      <p:sp>
        <p:nvSpPr>
          <p:cNvPr id="16" name="矩形 14"/>
          <p:cNvSpPr>
            <a:spLocks noChangeArrowheads="1"/>
          </p:cNvSpPr>
          <p:nvPr/>
        </p:nvSpPr>
        <p:spPr bwMode="auto">
          <a:xfrm>
            <a:off x="692150" y="2738438"/>
            <a:ext cx="73501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57175" indent="-257175"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marL="257175" marR="0" lvl="0" indent="-257175" algn="l" defTabSz="685800" rtl="0" eaLnBrk="1" fontAlgn="base" latinLnBrk="0" hangingPunct="1">
              <a:lnSpc>
                <a:spcPts val="4000"/>
              </a:lnSpc>
              <a:spcBef>
                <a:spcPct val="2000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豌</a:t>
            </a:r>
            <a:endParaRPr kumimoji="0" lang="en-US" altLang="zh-CN"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7" name="矩形 15"/>
          <p:cNvSpPr>
            <a:spLocks noChangeArrowheads="1"/>
          </p:cNvSpPr>
          <p:nvPr/>
        </p:nvSpPr>
        <p:spPr bwMode="auto">
          <a:xfrm>
            <a:off x="2476500" y="27305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诀</a:t>
            </a:r>
            <a:endParaRPr kumimoji="0" lang="zh-CN" altLang="en-US" sz="4000" b="0" i="0" u="none" strike="noStrike" kern="1200" cap="none" spc="0" normalizeH="0" baseline="0" noProof="0" dirty="0">
              <a:ln>
                <a:noFill/>
              </a:ln>
              <a:solidFill>
                <a:srgbClr val="FF0000"/>
              </a:solidFill>
              <a:effectLst/>
              <a:uLnTx/>
              <a:uFillTx/>
              <a:latin typeface="楷体" pitchFamily="49" charset="-122"/>
              <a:ea typeface="楷体" pitchFamily="49" charset="-122"/>
              <a:cs typeface="+mn-cs"/>
            </a:endParaRPr>
          </a:p>
        </p:txBody>
      </p:sp>
      <p:sp>
        <p:nvSpPr>
          <p:cNvPr id="18" name="矩形 16"/>
          <p:cNvSpPr>
            <a:spLocks noChangeArrowheads="1"/>
          </p:cNvSpPr>
          <p:nvPr/>
        </p:nvSpPr>
        <p:spPr bwMode="auto">
          <a:xfrm>
            <a:off x="4447977" y="2686050"/>
            <a:ext cx="7000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漫</a:t>
            </a:r>
          </a:p>
        </p:txBody>
      </p:sp>
      <p:sp>
        <p:nvSpPr>
          <p:cNvPr id="19" name="矩形 17"/>
          <p:cNvSpPr>
            <a:spLocks noChangeArrowheads="1"/>
          </p:cNvSpPr>
          <p:nvPr/>
        </p:nvSpPr>
        <p:spPr bwMode="auto">
          <a:xfrm>
            <a:off x="6312252" y="2738438"/>
            <a:ext cx="7096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覆</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20" name="矩形 18"/>
          <p:cNvSpPr>
            <a:spLocks noChangeArrowheads="1"/>
          </p:cNvSpPr>
          <p:nvPr/>
        </p:nvSpPr>
        <p:spPr bwMode="auto">
          <a:xfrm>
            <a:off x="7537876" y="2715766"/>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絮叨</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21" name="矩形 19"/>
          <p:cNvSpPr>
            <a:spLocks noChangeArrowheads="1"/>
          </p:cNvSpPr>
          <p:nvPr/>
        </p:nvSpPr>
        <p:spPr bwMode="auto">
          <a:xfrm>
            <a:off x="692150" y="3767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捶</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26" name="矩形 25"/>
          <p:cNvSpPr>
            <a:spLocks noChangeArrowheads="1"/>
          </p:cNvSpPr>
          <p:nvPr/>
        </p:nvSpPr>
        <p:spPr bwMode="auto">
          <a:xfrm>
            <a:off x="7400304" y="1635646"/>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仿</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7" name="矩形 26"/>
          <p:cNvSpPr>
            <a:spLocks noChangeArrowheads="1"/>
          </p:cNvSpPr>
          <p:nvPr/>
        </p:nvSpPr>
        <p:spPr bwMode="auto">
          <a:xfrm>
            <a:off x="2987675" y="1677988"/>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弄</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8" name="矩形 27"/>
          <p:cNvSpPr>
            <a:spLocks noChangeArrowheads="1"/>
          </p:cNvSpPr>
          <p:nvPr/>
        </p:nvSpPr>
        <p:spPr bwMode="auto">
          <a:xfrm>
            <a:off x="3995936" y="1647701"/>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整</a:t>
            </a:r>
          </a:p>
        </p:txBody>
      </p:sp>
      <p:sp>
        <p:nvSpPr>
          <p:cNvPr id="29" name="矩形 28"/>
          <p:cNvSpPr>
            <a:spLocks noChangeArrowheads="1"/>
          </p:cNvSpPr>
          <p:nvPr/>
        </p:nvSpPr>
        <p:spPr bwMode="auto">
          <a:xfrm>
            <a:off x="1210077" y="268605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豆</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2987824" y="272796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别</a:t>
            </a:r>
          </a:p>
        </p:txBody>
      </p:sp>
      <p:sp>
        <p:nvSpPr>
          <p:cNvPr id="31" name="矩形 30"/>
          <p:cNvSpPr>
            <a:spLocks noChangeArrowheads="1"/>
          </p:cNvSpPr>
          <p:nvPr/>
        </p:nvSpPr>
        <p:spPr bwMode="auto">
          <a:xfrm>
            <a:off x="5328081" y="279996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翻来</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3" name="矩形 32"/>
          <p:cNvSpPr>
            <a:spLocks noChangeArrowheads="1"/>
          </p:cNvSpPr>
          <p:nvPr/>
        </p:nvSpPr>
        <p:spPr bwMode="auto">
          <a:xfrm>
            <a:off x="1187450" y="3795886"/>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打</a:t>
            </a:r>
          </a:p>
        </p:txBody>
      </p:sp>
      <p:sp>
        <p:nvSpPr>
          <p:cNvPr id="37" name="矩形 36"/>
          <p:cNvSpPr>
            <a:spLocks noChangeArrowheads="1"/>
          </p:cNvSpPr>
          <p:nvPr/>
        </p:nvSpPr>
        <p:spPr bwMode="auto">
          <a:xfrm>
            <a:off x="539552" y="1258888"/>
            <a:ext cx="1563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a:ea typeface="微软雅黑" pitchFamily="34" charset="-122"/>
                <a:cs typeface="汉语拼音" panose="000B0604020202020204" pitchFamily="34" charset="0"/>
              </a:rPr>
              <a:t>tān</a:t>
            </a:r>
            <a:r>
              <a:rPr kumimoji="0" lang="en-US" altLang="zh-CN" sz="2800" b="0" i="0" u="none" strike="noStrike" kern="1200" cap="none" spc="0" normalizeH="0" baseline="0" noProof="0" dirty="0">
                <a:ln>
                  <a:noFill/>
                </a:ln>
                <a:solidFill>
                  <a:prstClr val="black"/>
                </a:solidFill>
                <a:effectLst/>
                <a:uLnTx/>
                <a:uFillTx/>
                <a:latin typeface="汉语拼音" panose="000B0604020202020204"/>
                <a:ea typeface="微软雅黑" pitchFamily="34" charset="-122"/>
                <a:cs typeface="汉语拼音" panose="000B0604020202020204" pitchFamily="34" charset="0"/>
              </a:rPr>
              <a:t> </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a:ea typeface="微软雅黑" pitchFamily="34" charset="-122"/>
                <a:cs typeface="汉语拼音" panose="000B0604020202020204" pitchFamily="34" charset="0"/>
              </a:rPr>
              <a:t>hu</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a:ea typeface="黑体" pitchFamily="49" charset="-122"/>
                <a:cs typeface="+mn-cs"/>
              </a:rPr>
              <a:t>à</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a:ea typeface="微软雅黑" pitchFamily="34" charset="-122"/>
                <a:cs typeface="汉语拼音" panose="000B0604020202020204" pitchFamily="34" charset="0"/>
              </a:rPr>
              <a:t>n</a:t>
            </a:r>
            <a:r>
              <a:rPr kumimoji="0" lang="en-US" altLang="zh-CN" sz="2800" b="0" i="0" u="none" strike="noStrike" kern="1200" cap="none" spc="0" normalizeH="0" baseline="0" noProof="0" dirty="0">
                <a:ln>
                  <a:noFill/>
                </a:ln>
                <a:solidFill>
                  <a:prstClr val="black"/>
                </a:solidFill>
                <a:effectLst/>
                <a:uLnTx/>
                <a:uFillTx/>
                <a:latin typeface="汉语拼音" panose="000B0604020202020204"/>
                <a:ea typeface="微软雅黑" pitchFamily="34" charset="-122"/>
                <a:cs typeface="汉语拼音" panose="000B0604020202020204" pitchFamily="34" charset="0"/>
              </a:rPr>
              <a:t> </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a:ea typeface="宋体" panose="02010600030101010101" pitchFamily="2" charset="-122"/>
              <a:cs typeface="汉语拼音" panose="000B0604020202020204" pitchFamily="34" charset="0"/>
            </a:endParaRPr>
          </a:p>
        </p:txBody>
      </p:sp>
      <p:sp>
        <p:nvSpPr>
          <p:cNvPr id="38" name="矩形 37"/>
          <p:cNvSpPr>
            <a:spLocks noChangeArrowheads="1"/>
          </p:cNvSpPr>
          <p:nvPr/>
        </p:nvSpPr>
        <p:spPr bwMode="auto">
          <a:xfrm>
            <a:off x="2411760" y="1256442"/>
            <a:ext cx="8467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shì</a:t>
            </a: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p>
        </p:txBody>
      </p:sp>
      <p:sp>
        <p:nvSpPr>
          <p:cNvPr id="39" name="矩形 38"/>
          <p:cNvSpPr>
            <a:spLocks noChangeArrowheads="1"/>
          </p:cNvSpPr>
          <p:nvPr/>
        </p:nvSpPr>
        <p:spPr bwMode="auto">
          <a:xfrm>
            <a:off x="4427984" y="1275606"/>
            <a:ext cx="6607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xiǔ</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0" name="矩形 39"/>
          <p:cNvSpPr>
            <a:spLocks noChangeArrowheads="1"/>
          </p:cNvSpPr>
          <p:nvPr/>
        </p:nvSpPr>
        <p:spPr bwMode="auto">
          <a:xfrm>
            <a:off x="5508104" y="1256442"/>
            <a:ext cx="14895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qiáo</a:t>
            </a: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cuì</a:t>
            </a:r>
            <a:endPar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endParaRPr>
          </a:p>
        </p:txBody>
      </p:sp>
      <p:sp>
        <p:nvSpPr>
          <p:cNvPr id="41" name="矩形 40"/>
          <p:cNvSpPr>
            <a:spLocks noChangeArrowheads="1"/>
          </p:cNvSpPr>
          <p:nvPr/>
        </p:nvSpPr>
        <p:spPr bwMode="auto">
          <a:xfrm>
            <a:off x="7812360" y="1256442"/>
            <a:ext cx="9669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黑体" pitchFamily="49" charset="-122"/>
                <a:cs typeface="汉语拼音" panose="000B0604020202020204" pitchFamily="34" charset="0"/>
              </a:rPr>
              <a:t>shàn</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pitchFamily="34" charset="0"/>
              <a:ea typeface="黑体" pitchFamily="49" charset="-122"/>
              <a:cs typeface="汉语拼音" panose="000B0604020202020204" pitchFamily="34" charset="0"/>
            </a:endParaRPr>
          </a:p>
        </p:txBody>
      </p:sp>
      <p:sp>
        <p:nvSpPr>
          <p:cNvPr id="42" name="矩形 41"/>
          <p:cNvSpPr>
            <a:spLocks noChangeArrowheads="1"/>
          </p:cNvSpPr>
          <p:nvPr/>
        </p:nvSpPr>
        <p:spPr bwMode="auto">
          <a:xfrm>
            <a:off x="611560" y="2336562"/>
            <a:ext cx="8947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wān</a:t>
            </a:r>
            <a:endPar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endParaRPr>
          </a:p>
        </p:txBody>
      </p:sp>
      <p:sp>
        <p:nvSpPr>
          <p:cNvPr id="43" name="矩形 42"/>
          <p:cNvSpPr>
            <a:spLocks noChangeArrowheads="1"/>
          </p:cNvSpPr>
          <p:nvPr/>
        </p:nvSpPr>
        <p:spPr bwMode="auto">
          <a:xfrm>
            <a:off x="2483768" y="2408570"/>
            <a:ext cx="7441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jué</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4" name="矩形 43"/>
          <p:cNvSpPr>
            <a:spLocks noChangeArrowheads="1"/>
          </p:cNvSpPr>
          <p:nvPr/>
        </p:nvSpPr>
        <p:spPr bwMode="auto">
          <a:xfrm>
            <a:off x="4355976" y="2408570"/>
            <a:ext cx="9380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màn</a:t>
            </a:r>
            <a:endPar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endParaRPr>
          </a:p>
        </p:txBody>
      </p:sp>
      <p:sp>
        <p:nvSpPr>
          <p:cNvPr id="45" name="矩形 44"/>
          <p:cNvSpPr>
            <a:spLocks noChangeArrowheads="1"/>
          </p:cNvSpPr>
          <p:nvPr/>
        </p:nvSpPr>
        <p:spPr bwMode="auto">
          <a:xfrm>
            <a:off x="6349907" y="2480578"/>
            <a:ext cx="6928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fù</a:t>
            </a: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6" name="矩形 45"/>
          <p:cNvSpPr>
            <a:spLocks noChangeArrowheads="1"/>
          </p:cNvSpPr>
          <p:nvPr/>
        </p:nvSpPr>
        <p:spPr bwMode="auto">
          <a:xfrm>
            <a:off x="7524328" y="2408570"/>
            <a:ext cx="14205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xù</a:t>
            </a: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r>
              <a:rPr kumimoji="0" lang="en-US" altLang="zh-CN" sz="2800" b="0" i="0" u="none" strike="noStrike" kern="1200" cap="none" spc="0" normalizeH="0" baseline="0" noProof="0" dirty="0" err="1">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dāo</a:t>
            </a:r>
            <a:r>
              <a:rPr kumimoji="0" lang="en-US" altLang="zh-CN" sz="2800" b="0" i="0" u="none" strike="noStrike" kern="1200" cap="none" spc="0" normalizeH="0" baseline="0" noProof="0" dirty="0">
                <a:ln>
                  <a:noFill/>
                </a:ln>
                <a:solidFill>
                  <a:prstClr val="black"/>
                </a:solidFill>
                <a:effectLst/>
                <a:uLnTx/>
                <a:uFillTx/>
                <a:latin typeface="汉语拼音" panose="000B0604020202020204" pitchFamily="34" charset="0"/>
                <a:ea typeface="微软雅黑" pitchFamily="34" charset="-122"/>
                <a:cs typeface="汉语拼音" panose="000B0604020202020204" pitchFamily="34" charset="0"/>
              </a:rPr>
              <a:t> </a:t>
            </a:r>
            <a:endParaRPr kumimoji="0" lang="zh-CN" altLang="en-US" sz="2800" b="0" i="0" u="none" strike="noStrike" kern="1200" cap="none" spc="0" normalizeH="0" baseline="0" noProof="0" dirty="0">
              <a:ln>
                <a:noFill/>
              </a:ln>
              <a:solidFill>
                <a:prstClr val="black"/>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7" name="矩形 46"/>
          <p:cNvSpPr>
            <a:spLocks noChangeArrowheads="1"/>
          </p:cNvSpPr>
          <p:nvPr/>
        </p:nvSpPr>
        <p:spPr bwMode="auto">
          <a:xfrm>
            <a:off x="755650" y="3419475"/>
            <a:ext cx="8787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strike="noStrike" kern="1200" cap="none" spc="0" normalizeH="0" baseline="0" noProof="0" dirty="0" err="1">
                <a:ln>
                  <a:noFill/>
                </a:ln>
                <a:effectLst/>
                <a:uLnTx/>
                <a:uFillTx/>
                <a:latin typeface="汉语拼音" panose="000B0604020202020204"/>
                <a:ea typeface="微软雅黑" pitchFamily="34" charset="-122"/>
                <a:cs typeface="+mn-cs"/>
              </a:rPr>
              <a:t>chuí</a:t>
            </a:r>
            <a:endParaRPr kumimoji="0" lang="en-US" altLang="zh-CN" sz="2800" b="0" i="0" strike="noStrike" kern="1200" cap="none" spc="0" normalizeH="0" baseline="0" noProof="0" dirty="0">
              <a:ln>
                <a:noFill/>
              </a:ln>
              <a:effectLst/>
              <a:uLnTx/>
              <a:uFillTx/>
              <a:latin typeface="汉语拼音" panose="000B0604020202020204"/>
              <a:ea typeface="微软雅黑" pitchFamily="34" charset="-122"/>
              <a:cs typeface="+mn-cs"/>
            </a:endParaRPr>
          </a:p>
        </p:txBody>
      </p:sp>
      <p:sp>
        <p:nvSpPr>
          <p:cNvPr id="52" name="矩形 51"/>
          <p:cNvSpPr>
            <a:spLocks noChangeArrowheads="1"/>
          </p:cNvSpPr>
          <p:nvPr/>
        </p:nvSpPr>
        <p:spPr bwMode="auto">
          <a:xfrm>
            <a:off x="3946381" y="2715766"/>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烂</a:t>
            </a:r>
          </a:p>
        </p:txBody>
      </p:sp>
      <p:sp>
        <p:nvSpPr>
          <p:cNvPr id="53" name="矩形 52"/>
          <p:cNvSpPr>
            <a:spLocks noChangeArrowheads="1"/>
          </p:cNvSpPr>
          <p:nvPr/>
        </p:nvSpPr>
        <p:spPr bwMode="auto">
          <a:xfrm>
            <a:off x="6754693" y="2787774"/>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去</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1035992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37"/>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38"/>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39"/>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0"/>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41"/>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42"/>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44"/>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45"/>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46"/>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3" grpId="0"/>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52" grpId="0"/>
      <p:bldP spid="5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721022"/>
            <a:ext cx="8525679" cy="4154984"/>
          </a:xfrm>
          <a:prstGeom prst="rect">
            <a:avLst/>
          </a:prstGeom>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有一回我摇车出了小院；想起一件什么事又返身回来，看见母亲仍站在原地，还是送我走时的姿势，望着我拐出小院去的那处墙角，对我的回来竟一时没有反应。待她再次送我出门的时候，她说：“出去活动活动，去地坛看看书，我说这挺好。”许多年以后我才渐渐听出，母亲这话实际上是自我安慰，是暗自的祷告，是给我的提示，是恳求与嘱咐。只是在她猝然去世之后，我才有余暇设想。当我不在家里的那些漫长的时间，她是怎样心神不定坐卧难宁，兼着痛苦与惊恐与一个母亲最低限度的祈求。现在我可以断定，以她的聪慧和坚忍，在那些空落的白天后的黑夜，在那不眠的黑夜后的白天，她思来想去最后准是对自己说：“反正我不能不让他出去，未来的日子是他自己的，如果他真的要在那园子里出了什么事，这苦难也只好我来承担。”</a:t>
            </a:r>
          </a:p>
        </p:txBody>
      </p:sp>
      <p:grpSp>
        <p:nvGrpSpPr>
          <p:cNvPr id="3" name="组合 12"/>
          <p:cNvGrpSpPr/>
          <p:nvPr/>
        </p:nvGrpSpPr>
        <p:grpSpPr bwMode="auto">
          <a:xfrm>
            <a:off x="34925" y="-20638"/>
            <a:ext cx="2008188" cy="523876"/>
            <a:chOff x="70" y="-63"/>
            <a:chExt cx="3161" cy="824"/>
          </a:xfrm>
        </p:grpSpPr>
        <p:sp>
          <p:nvSpPr>
            <p:cNvPr id="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extLst>
      <p:ext uri="{BB962C8B-B14F-4D97-AF65-F5344CB8AC3E}">
        <p14:creationId xmlns:p14="http://schemas.microsoft.com/office/powerpoint/2010/main" val="1355993369"/>
      </p:ext>
    </p:extLst>
  </p:cSld>
  <p:clrMapOvr>
    <a:masterClrMapping/>
  </p:clrMapOvr>
  <p:transition spd="slow">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p:nvPr/>
        </p:nvGrpSpPr>
        <p:grpSpPr bwMode="auto">
          <a:xfrm>
            <a:off x="34925" y="-20638"/>
            <a:ext cx="2008188" cy="523876"/>
            <a:chOff x="70" y="-63"/>
            <a:chExt cx="3161" cy="824"/>
          </a:xfrm>
        </p:grpSpPr>
        <p:sp>
          <p:nvSpPr>
            <p:cNvPr id="3"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拓展探究</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矩形 5"/>
          <p:cNvSpPr/>
          <p:nvPr/>
        </p:nvSpPr>
        <p:spPr>
          <a:xfrm>
            <a:off x="611560" y="635350"/>
            <a:ext cx="7848872" cy="3736600"/>
          </a:xfrm>
          <a:prstGeom prst="rect">
            <a:avLst/>
          </a:prstGeom>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在那段日子里</a:t>
            </a:r>
            <a:r>
              <a:rPr kumimoji="0" lang="en-US" altLang="zh-CN"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那是好几年长的一段日子，我想我一定使母亲作过了最坏的准备了，但她从来没有对我说过：“你为我想想”。事实上我也真的没为她想过。那时她的儿子，还太年轻，还来不及为母亲想，他被命运击昏了头，一心以为自己是世上最不幸的一个，不知道儿子的不幸在母亲那儿总是要加倍的。她有一个长到二十岁上忽然截瘫了的儿子，这是她唯一的儿子；她情愿截瘫的是自己而不是儿子，可这事无法代替；她想，只要儿子能活下去哪怕自己去死呢也行，可她又确信一个人不能仅仅是活着，儿子得有一条路走向自己的幸福；而这条路呢，没有谁能保证她的儿子终于能找到。</a:t>
            </a:r>
            <a:r>
              <a:rPr kumimoji="0" lang="en-US" altLang="zh-CN"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这样一个母亲，注定是活得最苦的母亲。 </a:t>
            </a:r>
          </a:p>
        </p:txBody>
      </p:sp>
      <p:sp>
        <p:nvSpPr>
          <p:cNvPr id="7" name="TextBox 6"/>
          <p:cNvSpPr txBox="1"/>
          <p:nvPr/>
        </p:nvSpPr>
        <p:spPr>
          <a:xfrm>
            <a:off x="4499992" y="4259872"/>
            <a:ext cx="432048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史铁生</a:t>
            </a:r>
            <a:r>
              <a:rPr kumimoji="0" lang="en-US" altLang="zh-CN"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我与地坛</a:t>
            </a:r>
            <a:r>
              <a:rPr kumimoji="0" lang="en-US" altLang="zh-CN"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（节选）</a:t>
            </a:r>
          </a:p>
        </p:txBody>
      </p:sp>
    </p:spTree>
    <p:extLst>
      <p:ext uri="{BB962C8B-B14F-4D97-AF65-F5344CB8AC3E}">
        <p14:creationId xmlns:p14="http://schemas.microsoft.com/office/powerpoint/2010/main" val="3299951892"/>
      </p:ext>
    </p:extLst>
  </p:cSld>
  <p:clrMapOvr>
    <a:masterClrMapping/>
  </p:clrMapOvr>
  <p:transition spd="slow">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组合 8"/>
          <p:cNvGrpSpPr/>
          <p:nvPr/>
        </p:nvGrpSpPr>
        <p:grpSpPr bwMode="auto">
          <a:xfrm>
            <a:off x="34925" y="-20638"/>
            <a:ext cx="2008188" cy="523876"/>
            <a:chOff x="70" y="-63"/>
            <a:chExt cx="3161" cy="824"/>
          </a:xfrm>
        </p:grpSpPr>
        <p:sp>
          <p:nvSpPr>
            <p:cNvPr id="92163"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课下作业</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2" name="文本框 1"/>
          <p:cNvSpPr txBox="1"/>
          <p:nvPr/>
        </p:nvSpPr>
        <p:spPr>
          <a:xfrm>
            <a:off x="395536" y="1131590"/>
            <a:ext cx="8712968" cy="2308324"/>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    </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学</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完本</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文，</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我们被文中母亲那</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伟大</a:t>
            </a:r>
            <a:r>
              <a:rPr kumimoji="0" lang="zh-CN" altLang="en-US" sz="2400" b="1" i="0"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楷体_GB2312" panose="02010609030101010101" pitchFamily="49" charset="-122"/>
                <a:sym typeface="+mn-ea"/>
              </a:rPr>
              <a:t>的</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母爱</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所打动，</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不由自主</a:t>
            </a:r>
            <a:r>
              <a:rPr kumimoji="0" lang="zh-CN" altLang="en-US" sz="2400" b="1" i="0" strike="noStrike" kern="0" cap="none" spc="0" normalizeH="0" baseline="0" noProof="0" dirty="0" smtClean="0">
                <a:ln>
                  <a:noFill/>
                </a:ln>
                <a:effectLst/>
                <a:uLnTx/>
                <a:uFillTx/>
                <a:latin typeface="宋体" panose="02010600030101010101" pitchFamily="2" charset="-122"/>
                <a:ea typeface="宋体" panose="02010600030101010101" pitchFamily="2" charset="-122"/>
                <a:cs typeface="楷体_GB2312" panose="02010609030101010101" pitchFamily="49" charset="-122"/>
                <a:sym typeface="+mn-ea"/>
              </a:rPr>
              <a:t>地</a:t>
            </a: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想到</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我们的妈妈对我们所做的一切，此刻让我们也对自己的母亲表达一下内心的真实情感。</a:t>
            </a:r>
            <a:endParaRPr kumimoji="0" lang="en-US" altLang="zh-CN"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     </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请以</a:t>
            </a:r>
            <a:r>
              <a:rPr kumimoji="0" lang="zh-CN" altLang="zh-CN" sz="24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a:t>
            </a:r>
            <a:r>
              <a:rPr kumimoji="0" lang="zh-CN" altLang="en-US" sz="24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妈妈，我想对您说</a:t>
            </a:r>
            <a:r>
              <a:rPr kumimoji="0" lang="zh-CN" altLang="zh-CN" sz="2400" b="1" i="0" u="none" strike="noStrike" kern="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a:t>
            </a:r>
            <a:r>
              <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楷体_GB2312" panose="02010609030101010101" pitchFamily="49" charset="-122"/>
                <a:sym typeface="+mn-ea"/>
              </a:rPr>
              <a:t>为题，写一封信。</a:t>
            </a:r>
          </a:p>
        </p:txBody>
      </p:sp>
    </p:spTree>
  </p:cSld>
  <p:clrMapOvr>
    <a:masterClrMapping/>
  </p:clrMapOvr>
  <p:transition spd="slow">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3186" name="文本框 3"/>
          <p:cNvSpPr txBox="1">
            <a:spLocks noChangeArrowheads="1"/>
          </p:cNvSpPr>
          <p:nvPr/>
        </p:nvSpPr>
        <p:spPr bwMode="auto">
          <a:xfrm>
            <a:off x="651727" y="1419225"/>
            <a:ext cx="7834197" cy="1107996"/>
          </a:xfrm>
          <a:prstGeom prst="rect">
            <a:avLst/>
          </a:prstGeom>
          <a:noFill/>
          <a:ln w="9525">
            <a:noFill/>
            <a:miter lim="800000"/>
          </a:ln>
        </p:spPr>
        <p:txBody>
          <a:bodyPr wrap="none">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6600" b="1" i="0" u="none" strike="noStrike" kern="1200" cap="none" spc="0" normalizeH="0" baseline="0" noProof="0" dirty="0">
                <a:ln>
                  <a:noFill/>
                </a:ln>
                <a:solidFill>
                  <a:srgbClr val="FF6600"/>
                </a:solidFill>
                <a:effectLst/>
                <a:uLnTx/>
                <a:uFillTx/>
                <a:latin typeface="宋体" panose="02010600030101010101" pitchFamily="2" charset="-122"/>
                <a:ea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a:spLocks noChangeArrowheads="1"/>
          </p:cNvSpPr>
          <p:nvPr/>
        </p:nvSpPr>
        <p:spPr bwMode="auto">
          <a:xfrm>
            <a:off x="5462488" y="3723878"/>
            <a:ext cx="2174875" cy="719137"/>
          </a:xfrm>
          <a:prstGeom prst="rect">
            <a:avLst/>
          </a:prstGeom>
          <a:noFill/>
          <a:ln w="9525">
            <a:noFill/>
            <a:miter lim="800000"/>
          </a:ln>
        </p:spPr>
        <p:txBody>
          <a:bodyPr wrap="none">
            <a:spAutoFit/>
          </a:bodyPr>
          <a:lstStyle/>
          <a:p>
            <a:pPr marL="0" marR="0" lvl="0" indent="0" algn="l" defTabSz="914400" rtl="0" eaLnBrk="1" fontAlgn="base" latinLnBrk="0" hangingPunct="1">
              <a:lnSpc>
                <a:spcPct val="17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     ）扁舟</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grpSp>
        <p:nvGrpSpPr>
          <p:cNvPr id="44033" name="组合 1"/>
          <p:cNvGrpSpPr/>
          <p:nvPr/>
        </p:nvGrpSpPr>
        <p:grpSpPr bwMode="auto">
          <a:xfrm>
            <a:off x="611188" y="598488"/>
            <a:ext cx="1498600" cy="566737"/>
            <a:chOff x="611188" y="598488"/>
            <a:chExt cx="1498600" cy="566737"/>
          </a:xfrm>
        </p:grpSpPr>
        <p:sp>
          <p:nvSpPr>
            <p:cNvPr id="5" name="圆角矩形 4"/>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6" name="圆角矩形 5"/>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 name="圆角矩形 6"/>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4061" name="矩形 1"/>
            <p:cNvSpPr>
              <a:spLocks noChangeArrowheads="1"/>
            </p:cNvSpPr>
            <p:nvPr/>
          </p:nvSpPr>
          <p:spPr bwMode="auto">
            <a:xfrm>
              <a:off x="611188" y="598488"/>
              <a:ext cx="1498600"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多音字</a:t>
              </a:r>
            </a:p>
          </p:txBody>
        </p:sp>
      </p:grpSp>
      <p:sp>
        <p:nvSpPr>
          <p:cNvPr id="13316" name="TextBox 5"/>
          <p:cNvSpPr txBox="1">
            <a:spLocks noChangeArrowheads="1"/>
          </p:cNvSpPr>
          <p:nvPr/>
        </p:nvSpPr>
        <p:spPr bwMode="auto">
          <a:xfrm>
            <a:off x="1098352" y="1629693"/>
            <a:ext cx="2925763" cy="4603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楷体"/>
                <a:ea typeface="楷体"/>
                <a:cs typeface="楷体"/>
              </a:rPr>
              <a:t>（    ）  住宿</a:t>
            </a:r>
          </a:p>
        </p:txBody>
      </p:sp>
      <p:sp>
        <p:nvSpPr>
          <p:cNvPr id="13317" name="TextBox 9"/>
          <p:cNvSpPr txBox="1">
            <a:spLocks noChangeArrowheads="1"/>
          </p:cNvSpPr>
          <p:nvPr/>
        </p:nvSpPr>
        <p:spPr bwMode="auto">
          <a:xfrm>
            <a:off x="1118990" y="2390105"/>
            <a:ext cx="248285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楷体"/>
                <a:ea typeface="楷体"/>
                <a:cs typeface="楷体"/>
              </a:rPr>
              <a:t>（    ）  一宿</a:t>
            </a:r>
            <a:r>
              <a:rPr kumimoji="0" lang="zh-CN" altLang="en-US" sz="2400" b="1" i="0" u="none" strike="noStrike" kern="1200" cap="none" spc="0" normalizeH="0" baseline="0" noProof="0" dirty="0">
                <a:ln>
                  <a:noFill/>
                </a:ln>
                <a:solidFill>
                  <a:srgbClr val="0000FF"/>
                </a:solidFill>
                <a:effectLst/>
                <a:uLnTx/>
                <a:uFillTx/>
                <a:latin typeface="楷体"/>
                <a:ea typeface="楷体"/>
                <a:cs typeface="楷体"/>
              </a:rPr>
              <a:t> </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13318" name="TextBox 8"/>
          <p:cNvSpPr txBox="1">
            <a:spLocks noChangeArrowheads="1"/>
          </p:cNvSpPr>
          <p:nvPr/>
        </p:nvSpPr>
        <p:spPr bwMode="auto">
          <a:xfrm>
            <a:off x="5267449" y="1084411"/>
            <a:ext cx="3073400" cy="4603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000000"/>
                </a:solidFill>
                <a:effectLst/>
                <a:uLnTx/>
                <a:uFillTx/>
                <a:latin typeface="楷体"/>
                <a:ea typeface="楷体"/>
                <a:cs typeface="楷体"/>
              </a:rPr>
              <a:t>（    ） 悄然</a:t>
            </a:r>
            <a:r>
              <a:rPr kumimoji="0" lang="zh-CN" altLang="en-US" sz="2400" b="1" i="0" u="none" strike="noStrike" kern="1200" cap="none" spc="0" normalizeH="0" baseline="0" noProof="0" dirty="0">
                <a:ln>
                  <a:noFill/>
                </a:ln>
                <a:solidFill>
                  <a:srgbClr val="0000FF"/>
                </a:solidFill>
                <a:effectLst/>
                <a:uLnTx/>
                <a:uFillTx/>
                <a:latin typeface="楷体"/>
                <a:ea typeface="楷体"/>
                <a:cs typeface="楷体"/>
              </a:rPr>
              <a:t> </a:t>
            </a:r>
          </a:p>
        </p:txBody>
      </p:sp>
      <p:sp>
        <p:nvSpPr>
          <p:cNvPr id="44037" name="TextBox 22"/>
          <p:cNvSpPr txBox="1">
            <a:spLocks noChangeArrowheads="1"/>
          </p:cNvSpPr>
          <p:nvPr/>
        </p:nvSpPr>
        <p:spPr bwMode="auto">
          <a:xfrm>
            <a:off x="539552" y="2367880"/>
            <a:ext cx="571500" cy="4603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a:ea typeface="楷体"/>
                <a:cs typeface="楷体"/>
              </a:rPr>
              <a:t>宿</a:t>
            </a:r>
          </a:p>
        </p:txBody>
      </p:sp>
      <p:sp>
        <p:nvSpPr>
          <p:cNvPr id="44038" name="TextBox 23"/>
          <p:cNvSpPr txBox="1">
            <a:spLocks noChangeArrowheads="1"/>
          </p:cNvSpPr>
          <p:nvPr/>
        </p:nvSpPr>
        <p:spPr bwMode="auto">
          <a:xfrm>
            <a:off x="4788024" y="1713061"/>
            <a:ext cx="571500" cy="4603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a:ea typeface="楷体"/>
                <a:cs typeface="楷体"/>
              </a:rPr>
              <a:t>悄</a:t>
            </a:r>
          </a:p>
        </p:txBody>
      </p:sp>
      <p:sp>
        <p:nvSpPr>
          <p:cNvPr id="13325" name="TextBox 9"/>
          <p:cNvSpPr txBox="1">
            <a:spLocks noChangeArrowheads="1"/>
          </p:cNvSpPr>
          <p:nvPr/>
        </p:nvSpPr>
        <p:spPr bwMode="auto">
          <a:xfrm>
            <a:off x="1118990" y="3190205"/>
            <a:ext cx="248285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a:ea typeface="楷体"/>
                <a:cs typeface="楷体"/>
              </a:rPr>
              <a:t>（    ）  星宿</a:t>
            </a:r>
            <a:r>
              <a:rPr kumimoji="0" lang="zh-CN" altLang="en-US" sz="2400" b="1" i="0" u="none" strike="noStrike" kern="1200" cap="none" spc="0" normalizeH="0" baseline="0" noProof="0">
                <a:ln>
                  <a:noFill/>
                </a:ln>
                <a:solidFill>
                  <a:prstClr val="black"/>
                </a:solidFill>
                <a:effectLst/>
                <a:uLnTx/>
                <a:uFillTx/>
                <a:latin typeface="楷体"/>
                <a:ea typeface="楷体"/>
                <a:cs typeface="楷体"/>
              </a:rPr>
              <a:t> </a:t>
            </a:r>
          </a:p>
        </p:txBody>
      </p:sp>
      <p:sp>
        <p:nvSpPr>
          <p:cNvPr id="13326" name="TextBox 15"/>
          <p:cNvSpPr txBox="1">
            <a:spLocks noChangeArrowheads="1"/>
          </p:cNvSpPr>
          <p:nvPr/>
        </p:nvSpPr>
        <p:spPr bwMode="auto">
          <a:xfrm>
            <a:off x="5370637" y="2203599"/>
            <a:ext cx="2482850" cy="4603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000000"/>
                </a:solidFill>
                <a:effectLst/>
                <a:uLnTx/>
                <a:uFillTx/>
                <a:latin typeface="楷体"/>
                <a:ea typeface="楷体"/>
                <a:cs typeface="楷体"/>
              </a:rPr>
              <a:t>（    ） 悄悄</a:t>
            </a:r>
            <a:r>
              <a:rPr kumimoji="0" lang="zh-CN" altLang="en-US" sz="2400" b="1" i="0" u="none" strike="noStrike" kern="1200" cap="none" spc="0" normalizeH="0" baseline="0" noProof="0">
                <a:ln>
                  <a:noFill/>
                </a:ln>
                <a:solidFill>
                  <a:srgbClr val="0000FF"/>
                </a:solidFill>
                <a:effectLst/>
                <a:uLnTx/>
                <a:uFillTx/>
                <a:latin typeface="楷体"/>
                <a:ea typeface="楷体"/>
                <a:cs typeface="楷体"/>
              </a:rPr>
              <a:t> </a:t>
            </a:r>
            <a:r>
              <a:rPr kumimoji="0" lang="zh-CN" altLang="en-US" sz="2400" b="1" i="0" u="none" strike="noStrike" kern="1200" cap="none" spc="0" normalizeH="0" baseline="0" noProof="0">
                <a:ln>
                  <a:noFill/>
                </a:ln>
                <a:solidFill>
                  <a:srgbClr val="000000"/>
                </a:solidFill>
                <a:effectLst/>
                <a:uLnTx/>
                <a:uFillTx/>
                <a:latin typeface="楷体"/>
                <a:ea typeface="楷体"/>
                <a:cs typeface="楷体"/>
              </a:rPr>
              <a:t> </a:t>
            </a:r>
          </a:p>
        </p:txBody>
      </p:sp>
      <p:grpSp>
        <p:nvGrpSpPr>
          <p:cNvPr id="44041" name="组合 8"/>
          <p:cNvGrpSpPr/>
          <p:nvPr/>
        </p:nvGrpSpPr>
        <p:grpSpPr bwMode="auto">
          <a:xfrm>
            <a:off x="0" y="31750"/>
            <a:ext cx="2051050" cy="523875"/>
            <a:chOff x="0" y="-63"/>
            <a:chExt cx="3231" cy="823"/>
          </a:xfrm>
        </p:grpSpPr>
        <p:sp>
          <p:nvSpPr>
            <p:cNvPr id="44055" name="文本框 6"/>
            <p:cNvSpPr txBox="1">
              <a:spLocks noChangeArrowheads="1"/>
            </p:cNvSpPr>
            <p:nvPr/>
          </p:nvSpPr>
          <p:spPr bwMode="auto">
            <a:xfrm>
              <a:off x="678" y="-63"/>
              <a:ext cx="2553" cy="823"/>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预习检查</a:t>
              </a:r>
            </a:p>
          </p:txBody>
        </p:sp>
        <p:cxnSp>
          <p:nvCxnSpPr>
            <p:cNvPr id="35"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a:spLocks noChangeArrowheads="1"/>
          </p:cNvSpPr>
          <p:nvPr/>
        </p:nvSpPr>
        <p:spPr bwMode="auto">
          <a:xfrm>
            <a:off x="1585715" y="1659855"/>
            <a:ext cx="630237" cy="460375"/>
          </a:xfrm>
          <a:prstGeom prst="rect">
            <a:avLst/>
          </a:prstGeom>
          <a:noFill/>
          <a:ln w="9525">
            <a:noFill/>
            <a:miter lim="800000"/>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rPr>
              <a:t>sù</a:t>
            </a:r>
            <a:endParaRPr kumimoji="0" lang="en-US" altLang="zh-CN" sz="2400" b="1" i="0" u="none" strike="noStrike" kern="1200" cap="none" spc="0" normalizeH="0" baseline="0" noProof="0" dirty="0">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3" name="文本框 2"/>
          <p:cNvSpPr txBox="1">
            <a:spLocks noChangeArrowheads="1"/>
          </p:cNvSpPr>
          <p:nvPr/>
        </p:nvSpPr>
        <p:spPr bwMode="auto">
          <a:xfrm>
            <a:off x="1528565" y="2390105"/>
            <a:ext cx="585417"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rPr>
              <a:t>xiǔ</a:t>
            </a:r>
            <a:endParaRPr kumimoji="0" lang="en-US" altLang="zh-CN" sz="2400" b="1" i="0" u="none" strike="noStrike" kern="1200" cap="none" spc="0" normalizeH="0" baseline="0" noProof="0" dirty="0">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endParaRPr>
          </a:p>
        </p:txBody>
      </p:sp>
      <p:sp>
        <p:nvSpPr>
          <p:cNvPr id="4" name="文本框 3"/>
          <p:cNvSpPr txBox="1">
            <a:spLocks noChangeArrowheads="1"/>
          </p:cNvSpPr>
          <p:nvPr/>
        </p:nvSpPr>
        <p:spPr bwMode="auto">
          <a:xfrm>
            <a:off x="1528565" y="3190205"/>
            <a:ext cx="593432"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rPr>
              <a:t>xiù</a:t>
            </a:r>
            <a:endParaRPr kumimoji="0" lang="en-US" altLang="zh-CN" sz="2400" b="1" i="0" u="none" strike="noStrike" kern="1200" cap="none" spc="0" normalizeH="0" baseline="0" noProof="0" dirty="0">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endParaRPr>
          </a:p>
        </p:txBody>
      </p:sp>
      <p:sp>
        <p:nvSpPr>
          <p:cNvPr id="8" name="文本框 7"/>
          <p:cNvSpPr txBox="1">
            <a:spLocks noChangeArrowheads="1"/>
          </p:cNvSpPr>
          <p:nvPr/>
        </p:nvSpPr>
        <p:spPr bwMode="auto">
          <a:xfrm>
            <a:off x="5617691" y="1031255"/>
            <a:ext cx="898525" cy="460375"/>
          </a:xfrm>
          <a:prstGeom prst="rect">
            <a:avLst/>
          </a:prstGeom>
          <a:noFill/>
          <a:ln w="9525">
            <a:noFill/>
            <a:miter lim="800000"/>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rPr>
              <a:t>qiǎo</a:t>
            </a:r>
            <a:endParaRPr kumimoji="0" lang="en-US" altLang="zh-CN" sz="2400" b="1" i="0" u="none" strike="noStrike" kern="1200" cap="none" spc="0" normalizeH="0" baseline="0" noProof="0" dirty="0">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10" name="文本框 9"/>
          <p:cNvSpPr txBox="1">
            <a:spLocks noChangeArrowheads="1"/>
          </p:cNvSpPr>
          <p:nvPr/>
        </p:nvSpPr>
        <p:spPr bwMode="auto">
          <a:xfrm>
            <a:off x="5648449" y="2205186"/>
            <a:ext cx="787395"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rPr>
              <a:t>qiāo</a:t>
            </a:r>
            <a:endParaRPr kumimoji="0" lang="en-US" altLang="zh-CN" sz="2400" b="1" i="0" u="none" strike="noStrike" kern="1200" cap="none" spc="0" normalizeH="0" baseline="0" noProof="0" dirty="0">
              <a:ln>
                <a:noFill/>
              </a:ln>
              <a:solidFill>
                <a:srgbClr val="3333FF"/>
              </a:solidFill>
              <a:effectLst/>
              <a:uLnTx/>
              <a:uFillTx/>
              <a:latin typeface="汉语拼音" panose="000B0604020202020204" pitchFamily="34" charset="0"/>
              <a:ea typeface="宋体" panose="02010600030101010101" pitchFamily="2" charset="-122"/>
              <a:cs typeface="汉语拼音" panose="000B0604020202020204" pitchFamily="34" charset="0"/>
              <a:sym typeface="+mn-ea"/>
            </a:endParaRPr>
          </a:p>
        </p:txBody>
      </p:sp>
      <p:sp>
        <p:nvSpPr>
          <p:cNvPr id="11" name="矩形 10"/>
          <p:cNvSpPr>
            <a:spLocks noChangeArrowheads="1"/>
          </p:cNvSpPr>
          <p:nvPr/>
        </p:nvSpPr>
        <p:spPr bwMode="auto">
          <a:xfrm>
            <a:off x="5479157" y="2931790"/>
            <a:ext cx="2822575" cy="1347787"/>
          </a:xfrm>
          <a:prstGeom prst="rect">
            <a:avLst/>
          </a:prstGeom>
          <a:noFill/>
          <a:ln w="9525">
            <a:noFill/>
            <a:miter lim="800000"/>
          </a:ln>
        </p:spPr>
        <p:txBody>
          <a:bodyPr>
            <a:spAutoFit/>
          </a:bodyPr>
          <a:lstStyle/>
          <a:p>
            <a:pPr marL="0" marR="0" lvl="0" indent="0" algn="l" defTabSz="914400" rtl="0" eaLnBrk="1" fontAlgn="base" latinLnBrk="0" hangingPunct="1">
              <a:lnSpc>
                <a:spcPct val="17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rPr>
              <a:t>（     ）踩扁</a:t>
            </a:r>
            <a:endParaRPr kumimoji="0" lang="en-US" altLang="zh-CN" sz="2400" b="1" i="0" u="none" strike="noStrike" kern="1200" cap="none" spc="0" normalizeH="0" baseline="0" noProof="0" dirty="0">
              <a:ln>
                <a:noFill/>
              </a:ln>
              <a:solidFill>
                <a:prstClr val="black"/>
              </a:solidFill>
              <a:effectLst/>
              <a:uLnTx/>
              <a:uFillTx/>
              <a:latin typeface="楷体"/>
              <a:ea typeface="楷体"/>
              <a:cs typeface="楷体"/>
            </a:endParaRPr>
          </a:p>
          <a:p>
            <a:pPr marL="0" marR="0" lvl="0" indent="0" algn="l" defTabSz="914400" rtl="0" eaLnBrk="1" fontAlgn="base" latinLnBrk="0" hangingPunct="1">
              <a:lnSpc>
                <a:spcPct val="170000"/>
              </a:lnSpc>
              <a:spcBef>
                <a:spcPct val="0"/>
              </a:spcBef>
              <a:spcAft>
                <a:spcPct val="0"/>
              </a:spcAft>
              <a:buClrTx/>
              <a:buSzTx/>
              <a:buFontTx/>
              <a:buNone/>
              <a:tabLst/>
              <a:defRPr/>
            </a:pP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44048" name="矩形 11"/>
          <p:cNvSpPr>
            <a:spLocks noChangeArrowheads="1"/>
          </p:cNvSpPr>
          <p:nvPr/>
        </p:nvSpPr>
        <p:spPr bwMode="auto">
          <a:xfrm>
            <a:off x="4860032" y="3328665"/>
            <a:ext cx="488950" cy="646112"/>
          </a:xfrm>
          <a:prstGeom prst="rect">
            <a:avLst/>
          </a:prstGeom>
          <a:noFill/>
          <a:ln w="9525">
            <a:noFill/>
            <a:miter lim="800000"/>
          </a:ln>
        </p:spPr>
        <p:txBody>
          <a:bodyPr wrap="non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楷体"/>
                <a:ea typeface="楷体"/>
                <a:cs typeface="楷体"/>
              </a:rPr>
              <a:t>扁</a:t>
            </a:r>
          </a:p>
        </p:txBody>
      </p:sp>
      <p:sp>
        <p:nvSpPr>
          <p:cNvPr id="13" name="左大括号 12"/>
          <p:cNvSpPr/>
          <p:nvPr/>
        </p:nvSpPr>
        <p:spPr>
          <a:xfrm>
            <a:off x="5337869" y="3352477"/>
            <a:ext cx="249238" cy="766763"/>
          </a:xfrm>
          <a:prstGeom prst="leftBrace">
            <a:avLst>
              <a:gd name="adj1" fmla="val 40468"/>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4" name="矩形 13"/>
          <p:cNvSpPr/>
          <p:nvPr/>
        </p:nvSpPr>
        <p:spPr>
          <a:xfrm>
            <a:off x="5910352" y="3084235"/>
            <a:ext cx="1104900" cy="46037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0000FF"/>
                </a:solidFill>
                <a:effectLst/>
                <a:uLnTx/>
                <a:uFillTx/>
                <a:latin typeface="汉语拼音" panose="000B0604020202020204" pitchFamily="34" charset="0"/>
                <a:ea typeface="微软雅黑"/>
                <a:cs typeface="汉语拼音" panose="000B0604020202020204" pitchFamily="34" charset="0"/>
              </a:rPr>
              <a:t>biǎn</a:t>
            </a:r>
          </a:p>
        </p:txBody>
      </p:sp>
      <p:sp>
        <p:nvSpPr>
          <p:cNvPr id="15" name="矩形 14"/>
          <p:cNvSpPr/>
          <p:nvPr/>
        </p:nvSpPr>
        <p:spPr>
          <a:xfrm>
            <a:off x="5868144" y="3839567"/>
            <a:ext cx="1138237" cy="46037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err="1">
                <a:ln>
                  <a:noFill/>
                </a:ln>
                <a:solidFill>
                  <a:srgbClr val="0000FF"/>
                </a:solidFill>
                <a:effectLst/>
                <a:uLnTx/>
                <a:uFillTx/>
                <a:latin typeface="汉语拼音" panose="000B0604020202020204" pitchFamily="34" charset="0"/>
                <a:ea typeface="微软雅黑"/>
                <a:cs typeface="汉语拼音" panose="000B0604020202020204" pitchFamily="34" charset="0"/>
              </a:rPr>
              <a:t>piān</a:t>
            </a:r>
          </a:p>
        </p:txBody>
      </p:sp>
      <p:sp>
        <p:nvSpPr>
          <p:cNvPr id="16" name="左大括号 15"/>
          <p:cNvSpPr/>
          <p:nvPr/>
        </p:nvSpPr>
        <p:spPr>
          <a:xfrm>
            <a:off x="1082477" y="1869405"/>
            <a:ext cx="260350" cy="1485900"/>
          </a:xfrm>
          <a:prstGeom prst="leftBrace">
            <a:avLst>
              <a:gd name="adj1" fmla="val 40468"/>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左大括号 16"/>
          <p:cNvSpPr/>
          <p:nvPr/>
        </p:nvSpPr>
        <p:spPr>
          <a:xfrm>
            <a:off x="5191249" y="1430486"/>
            <a:ext cx="319088" cy="866775"/>
          </a:xfrm>
          <a:prstGeom prst="leftBrace">
            <a:avLst>
              <a:gd name="adj1" fmla="val 40468"/>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Times New Roman"/>
              <a:ea typeface="微软雅黑"/>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10"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1"/>
          <p:cNvGrpSpPr/>
          <p:nvPr/>
        </p:nvGrpSpPr>
        <p:grpSpPr bwMode="auto">
          <a:xfrm>
            <a:off x="611188" y="598488"/>
            <a:ext cx="1498600" cy="566737"/>
            <a:chOff x="611188" y="598488"/>
            <a:chExt cx="1498600" cy="566737"/>
          </a:xfrm>
        </p:grpSpPr>
        <p:sp>
          <p:nvSpPr>
            <p:cNvPr id="3" name="圆角矩形 2"/>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 name="圆角矩形 3"/>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 name="圆角矩形 4"/>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5095" name="矩形 1"/>
            <p:cNvSpPr>
              <a:spLocks noChangeArrowheads="1"/>
            </p:cNvSpPr>
            <p:nvPr/>
          </p:nvSpPr>
          <p:spPr bwMode="auto">
            <a:xfrm>
              <a:off x="611188" y="598488"/>
              <a:ext cx="1498600"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white"/>
                  </a:solidFill>
                  <a:effectLst/>
                  <a:uLnTx/>
                  <a:uFillTx/>
                  <a:latin typeface="楷体"/>
                  <a:ea typeface="楷体"/>
                  <a:cs typeface="楷体"/>
                </a:rPr>
                <a:t>形近字</a:t>
              </a:r>
            </a:p>
          </p:txBody>
        </p:sp>
      </p:grpSp>
      <p:sp>
        <p:nvSpPr>
          <p:cNvPr id="45058" name="TextBox 1"/>
          <p:cNvSpPr txBox="1">
            <a:spLocks noChangeArrowheads="1"/>
          </p:cNvSpPr>
          <p:nvPr/>
        </p:nvSpPr>
        <p:spPr bwMode="auto">
          <a:xfrm>
            <a:off x="334963" y="2243138"/>
            <a:ext cx="3444875" cy="5835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  涣（      ）</a:t>
            </a:r>
          </a:p>
        </p:txBody>
      </p:sp>
      <p:sp>
        <p:nvSpPr>
          <p:cNvPr id="45059" name="TextBox 2"/>
          <p:cNvSpPr txBox="1">
            <a:spLocks noChangeArrowheads="1"/>
          </p:cNvSpPr>
          <p:nvPr/>
        </p:nvSpPr>
        <p:spPr bwMode="auto">
          <a:xfrm>
            <a:off x="334963" y="2827338"/>
            <a:ext cx="3074881"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000000"/>
                </a:solidFill>
                <a:effectLst/>
                <a:uLnTx/>
                <a:uFillTx/>
                <a:latin typeface="楷体"/>
                <a:ea typeface="楷体"/>
                <a:cs typeface="楷体"/>
              </a:rPr>
              <a:t>  </a:t>
            </a: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痪（      ）</a:t>
            </a:r>
          </a:p>
        </p:txBody>
      </p:sp>
      <p:sp>
        <p:nvSpPr>
          <p:cNvPr id="45060" name="TextBox 3"/>
          <p:cNvSpPr txBox="1">
            <a:spLocks noChangeArrowheads="1"/>
          </p:cNvSpPr>
          <p:nvPr/>
        </p:nvSpPr>
        <p:spPr bwMode="auto">
          <a:xfrm>
            <a:off x="5391248" y="978863"/>
            <a:ext cx="2228850" cy="582612"/>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决（    ）</a:t>
            </a:r>
            <a:endParaRPr kumimoji="0" lang="zh-CN" altLang="en-US" sz="3200" b="1" i="0" u="none" strike="noStrike" kern="1200" cap="none" spc="0" normalizeH="0" baseline="0" noProof="0" dirty="0">
              <a:ln>
                <a:noFill/>
              </a:ln>
              <a:solidFill>
                <a:srgbClr val="000000"/>
              </a:solidFill>
              <a:effectLst/>
              <a:uLnTx/>
              <a:uFillTx/>
              <a:latin typeface="黑体" panose="02010600030101010101" pitchFamily="2" charset="-122"/>
              <a:ea typeface="黑体" panose="02010600030101010101" pitchFamily="2" charset="-122"/>
              <a:cs typeface="+mn-cs"/>
            </a:endParaRPr>
          </a:p>
        </p:txBody>
      </p:sp>
      <p:sp>
        <p:nvSpPr>
          <p:cNvPr id="45061" name="TextBox 4"/>
          <p:cNvSpPr txBox="1">
            <a:spLocks noChangeArrowheads="1"/>
          </p:cNvSpPr>
          <p:nvPr/>
        </p:nvSpPr>
        <p:spPr bwMode="auto">
          <a:xfrm>
            <a:off x="5372123" y="1915542"/>
            <a:ext cx="2228850" cy="584200"/>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楷体"/>
                <a:ea typeface="楷体"/>
                <a:cs typeface="楷体"/>
              </a:rPr>
              <a:t>诀（    ）</a:t>
            </a:r>
          </a:p>
        </p:txBody>
      </p:sp>
      <p:sp>
        <p:nvSpPr>
          <p:cNvPr id="22" name="左大括号 21"/>
          <p:cNvSpPr/>
          <p:nvPr/>
        </p:nvSpPr>
        <p:spPr>
          <a:xfrm>
            <a:off x="468313" y="1851025"/>
            <a:ext cx="268287" cy="2005013"/>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0" cap="none" spc="0" normalizeH="0" baseline="0" noProof="0">
              <a:ln>
                <a:noFill/>
              </a:ln>
              <a:solidFill>
                <a:prstClr val="black"/>
              </a:solidFill>
              <a:effectLst/>
              <a:uLnTx/>
              <a:uFillTx/>
              <a:latin typeface="楷体" charset="-122"/>
              <a:ea typeface="楷体" charset="-122"/>
              <a:cs typeface="+mn-cs"/>
            </a:endParaRPr>
          </a:p>
        </p:txBody>
      </p:sp>
      <p:sp>
        <p:nvSpPr>
          <p:cNvPr id="23" name="左大括号 22"/>
          <p:cNvSpPr/>
          <p:nvPr/>
        </p:nvSpPr>
        <p:spPr>
          <a:xfrm>
            <a:off x="5173760" y="1202879"/>
            <a:ext cx="249238" cy="118427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0" cap="none" spc="0" normalizeH="0" baseline="0" noProof="0">
              <a:ln>
                <a:noFill/>
              </a:ln>
              <a:solidFill>
                <a:prstClr val="black"/>
              </a:solidFill>
              <a:effectLst/>
              <a:uLnTx/>
              <a:uFillTx/>
              <a:latin typeface="楷体" charset="-122"/>
              <a:ea typeface="楷体" charset="-122"/>
              <a:cs typeface="+mn-cs"/>
            </a:endParaRPr>
          </a:p>
        </p:txBody>
      </p:sp>
      <p:grpSp>
        <p:nvGrpSpPr>
          <p:cNvPr id="45064" name="组合 8"/>
          <p:cNvGrpSpPr/>
          <p:nvPr/>
        </p:nvGrpSpPr>
        <p:grpSpPr bwMode="auto">
          <a:xfrm>
            <a:off x="0" y="31750"/>
            <a:ext cx="2051050" cy="523875"/>
            <a:chOff x="0" y="-63"/>
            <a:chExt cx="3231" cy="823"/>
          </a:xfrm>
        </p:grpSpPr>
        <p:sp>
          <p:nvSpPr>
            <p:cNvPr id="45089" name="文本框 6"/>
            <p:cNvSpPr txBox="1">
              <a:spLocks noChangeArrowheads="1"/>
            </p:cNvSpPr>
            <p:nvPr/>
          </p:nvSpPr>
          <p:spPr bwMode="auto">
            <a:xfrm>
              <a:off x="678" y="-63"/>
              <a:ext cx="2553" cy="823"/>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45065" name="TextBox 1"/>
          <p:cNvSpPr txBox="1">
            <a:spLocks noChangeArrowheads="1"/>
          </p:cNvSpPr>
          <p:nvPr/>
        </p:nvSpPr>
        <p:spPr bwMode="auto">
          <a:xfrm>
            <a:off x="334963" y="1619250"/>
            <a:ext cx="2808287" cy="5835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楷体"/>
                <a:ea typeface="楷体"/>
                <a:cs typeface="楷体"/>
              </a:rPr>
              <a:t>  焕（      ）</a:t>
            </a:r>
          </a:p>
        </p:txBody>
      </p:sp>
      <p:sp>
        <p:nvSpPr>
          <p:cNvPr id="45066" name="TextBox 2"/>
          <p:cNvSpPr txBox="1">
            <a:spLocks noChangeArrowheads="1"/>
          </p:cNvSpPr>
          <p:nvPr/>
        </p:nvSpPr>
        <p:spPr bwMode="auto">
          <a:xfrm>
            <a:off x="334963" y="3435846"/>
            <a:ext cx="3074881"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000000"/>
                </a:solidFill>
                <a:effectLst/>
                <a:uLnTx/>
                <a:uFillTx/>
                <a:latin typeface="楷体"/>
                <a:ea typeface="楷体"/>
                <a:cs typeface="楷体"/>
              </a:rPr>
              <a:t>  </a:t>
            </a: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换（      ）</a:t>
            </a:r>
          </a:p>
        </p:txBody>
      </p:sp>
      <p:sp>
        <p:nvSpPr>
          <p:cNvPr id="7" name="TextBox 3"/>
          <p:cNvSpPr txBox="1">
            <a:spLocks noChangeArrowheads="1"/>
          </p:cNvSpPr>
          <p:nvPr/>
        </p:nvSpPr>
        <p:spPr bwMode="auto">
          <a:xfrm>
            <a:off x="2973388" y="1629097"/>
            <a:ext cx="1816100" cy="582613"/>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焕然一新</a:t>
            </a:r>
          </a:p>
        </p:txBody>
      </p:sp>
      <p:sp>
        <p:nvSpPr>
          <p:cNvPr id="8" name="TextBox 3"/>
          <p:cNvSpPr txBox="1">
            <a:spLocks noChangeArrowheads="1"/>
          </p:cNvSpPr>
          <p:nvPr/>
        </p:nvSpPr>
        <p:spPr bwMode="auto">
          <a:xfrm>
            <a:off x="3275856" y="2243138"/>
            <a:ext cx="1008609"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涣散</a:t>
            </a:r>
          </a:p>
        </p:txBody>
      </p:sp>
      <p:sp>
        <p:nvSpPr>
          <p:cNvPr id="9" name="TextBox 3"/>
          <p:cNvSpPr txBox="1">
            <a:spLocks noChangeArrowheads="1"/>
          </p:cNvSpPr>
          <p:nvPr/>
        </p:nvSpPr>
        <p:spPr bwMode="auto">
          <a:xfrm>
            <a:off x="3275856" y="2827338"/>
            <a:ext cx="1008609"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瘫痪</a:t>
            </a:r>
          </a:p>
        </p:txBody>
      </p:sp>
      <p:sp>
        <p:nvSpPr>
          <p:cNvPr id="10" name="TextBox 3"/>
          <p:cNvSpPr txBox="1">
            <a:spLocks noChangeArrowheads="1"/>
          </p:cNvSpPr>
          <p:nvPr/>
        </p:nvSpPr>
        <p:spPr bwMode="auto">
          <a:xfrm>
            <a:off x="3275856" y="3435846"/>
            <a:ext cx="1008609"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交换</a:t>
            </a:r>
          </a:p>
        </p:txBody>
      </p:sp>
      <p:sp>
        <p:nvSpPr>
          <p:cNvPr id="11" name="TextBox 3"/>
          <p:cNvSpPr txBox="1">
            <a:spLocks noChangeArrowheads="1"/>
          </p:cNvSpPr>
          <p:nvPr/>
        </p:nvSpPr>
        <p:spPr bwMode="auto">
          <a:xfrm>
            <a:off x="1768500" y="1559560"/>
            <a:ext cx="1138453"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huàn</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12" name="TextBox 3"/>
          <p:cNvSpPr txBox="1">
            <a:spLocks noChangeArrowheads="1"/>
          </p:cNvSpPr>
          <p:nvPr/>
        </p:nvSpPr>
        <p:spPr bwMode="auto">
          <a:xfrm>
            <a:off x="1763688" y="2254568"/>
            <a:ext cx="1138453"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huàn</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13" name="TextBox 3"/>
          <p:cNvSpPr txBox="1">
            <a:spLocks noChangeArrowheads="1"/>
          </p:cNvSpPr>
          <p:nvPr/>
        </p:nvSpPr>
        <p:spPr bwMode="auto">
          <a:xfrm>
            <a:off x="1763688" y="2838768"/>
            <a:ext cx="1138453"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huàn</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14" name="TextBox 3"/>
          <p:cNvSpPr txBox="1">
            <a:spLocks noChangeArrowheads="1"/>
          </p:cNvSpPr>
          <p:nvPr/>
        </p:nvSpPr>
        <p:spPr bwMode="auto">
          <a:xfrm>
            <a:off x="1735733" y="3435846"/>
            <a:ext cx="1138453"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huàn</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15" name="TextBox 3"/>
          <p:cNvSpPr txBox="1">
            <a:spLocks noChangeArrowheads="1"/>
          </p:cNvSpPr>
          <p:nvPr/>
        </p:nvSpPr>
        <p:spPr bwMode="auto">
          <a:xfrm>
            <a:off x="7121448" y="1879228"/>
            <a:ext cx="1204913" cy="584200"/>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诀别</a:t>
            </a:r>
          </a:p>
        </p:txBody>
      </p:sp>
      <p:sp>
        <p:nvSpPr>
          <p:cNvPr id="16" name="TextBox 3"/>
          <p:cNvSpPr txBox="1">
            <a:spLocks noChangeArrowheads="1"/>
          </p:cNvSpPr>
          <p:nvPr/>
        </p:nvSpPr>
        <p:spPr bwMode="auto">
          <a:xfrm>
            <a:off x="7451823" y="978863"/>
            <a:ext cx="1008609"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决定</a:t>
            </a:r>
          </a:p>
        </p:txBody>
      </p:sp>
      <p:sp>
        <p:nvSpPr>
          <p:cNvPr id="17" name="TextBox 3"/>
          <p:cNvSpPr txBox="1">
            <a:spLocks noChangeArrowheads="1"/>
          </p:cNvSpPr>
          <p:nvPr/>
        </p:nvSpPr>
        <p:spPr bwMode="auto">
          <a:xfrm>
            <a:off x="6294535" y="929650"/>
            <a:ext cx="824265"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Dotum" panose="020B0600000101010101" pitchFamily="34" charset="-127"/>
                <a:cs typeface="汉语拼音" panose="000B0604020202020204" pitchFamily="34" charset="0"/>
              </a:rPr>
              <a:t>jué</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Dotum" panose="020B0600000101010101" pitchFamily="34" charset="-127"/>
              <a:cs typeface="汉语拼音" panose="000B0604020202020204" pitchFamily="34" charset="0"/>
            </a:endParaRPr>
          </a:p>
        </p:txBody>
      </p:sp>
      <p:sp>
        <p:nvSpPr>
          <p:cNvPr id="18" name="TextBox 3"/>
          <p:cNvSpPr txBox="1">
            <a:spLocks noChangeArrowheads="1"/>
          </p:cNvSpPr>
          <p:nvPr/>
        </p:nvSpPr>
        <p:spPr bwMode="auto">
          <a:xfrm>
            <a:off x="6286523" y="1914967"/>
            <a:ext cx="824265"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jué</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5079" name="TextBox 3"/>
          <p:cNvSpPr txBox="1">
            <a:spLocks noChangeArrowheads="1"/>
          </p:cNvSpPr>
          <p:nvPr/>
        </p:nvSpPr>
        <p:spPr bwMode="auto">
          <a:xfrm>
            <a:off x="5334000" y="2616200"/>
            <a:ext cx="2129790" cy="58356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捶（      ）</a:t>
            </a:r>
            <a:endParaRPr kumimoji="0" lang="zh-CN" altLang="en-US" sz="3200" b="1" i="0" u="none" strike="noStrike" kern="1200" cap="none" spc="0" normalizeH="0" baseline="0" noProof="0" dirty="0">
              <a:ln>
                <a:noFill/>
              </a:ln>
              <a:solidFill>
                <a:srgbClr val="000000"/>
              </a:solidFill>
              <a:effectLst/>
              <a:uLnTx/>
              <a:uFillTx/>
              <a:latin typeface="黑体" panose="02010600030101010101" pitchFamily="2" charset="-122"/>
              <a:ea typeface="黑体" panose="02010600030101010101" pitchFamily="2" charset="-122"/>
              <a:cs typeface="+mn-cs"/>
            </a:endParaRPr>
          </a:p>
        </p:txBody>
      </p:sp>
      <p:sp>
        <p:nvSpPr>
          <p:cNvPr id="45080" name="TextBox 4"/>
          <p:cNvSpPr txBox="1">
            <a:spLocks noChangeArrowheads="1"/>
          </p:cNvSpPr>
          <p:nvPr/>
        </p:nvSpPr>
        <p:spPr bwMode="auto">
          <a:xfrm>
            <a:off x="5364088" y="3795886"/>
            <a:ext cx="2129790" cy="58356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a:ea typeface="楷体"/>
                <a:cs typeface="楷体"/>
              </a:rPr>
              <a:t>睡（      ）</a:t>
            </a:r>
          </a:p>
        </p:txBody>
      </p:sp>
      <p:sp>
        <p:nvSpPr>
          <p:cNvPr id="21" name="左大括号 20"/>
          <p:cNvSpPr/>
          <p:nvPr/>
        </p:nvSpPr>
        <p:spPr>
          <a:xfrm>
            <a:off x="5165725" y="2971800"/>
            <a:ext cx="249238" cy="118427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3200" b="0" i="0" u="none" strike="noStrike" kern="0" cap="none" spc="0" normalizeH="0" baseline="0" noProof="0">
              <a:ln>
                <a:noFill/>
              </a:ln>
              <a:solidFill>
                <a:prstClr val="black"/>
              </a:solidFill>
              <a:effectLst/>
              <a:uLnTx/>
              <a:uFillTx/>
              <a:latin typeface="楷体" charset="-122"/>
              <a:ea typeface="楷体" charset="-122"/>
              <a:cs typeface="+mn-cs"/>
            </a:endParaRPr>
          </a:p>
        </p:txBody>
      </p:sp>
      <p:sp>
        <p:nvSpPr>
          <p:cNvPr id="24" name="TextBox 3"/>
          <p:cNvSpPr txBox="1">
            <a:spLocks noChangeArrowheads="1"/>
          </p:cNvSpPr>
          <p:nvPr/>
        </p:nvSpPr>
        <p:spPr bwMode="auto">
          <a:xfrm>
            <a:off x="7471543" y="3797473"/>
            <a:ext cx="1204913" cy="582613"/>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睡觉</a:t>
            </a:r>
          </a:p>
        </p:txBody>
      </p:sp>
      <p:sp>
        <p:nvSpPr>
          <p:cNvPr id="25" name="TextBox 3"/>
          <p:cNvSpPr txBox="1">
            <a:spLocks noChangeArrowheads="1"/>
          </p:cNvSpPr>
          <p:nvPr/>
        </p:nvSpPr>
        <p:spPr bwMode="auto">
          <a:xfrm>
            <a:off x="7604323" y="2571750"/>
            <a:ext cx="1000125" cy="584200"/>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捶打</a:t>
            </a:r>
          </a:p>
        </p:txBody>
      </p:sp>
      <p:sp>
        <p:nvSpPr>
          <p:cNvPr id="26" name="TextBox 3"/>
          <p:cNvSpPr txBox="1">
            <a:spLocks noChangeArrowheads="1"/>
          </p:cNvSpPr>
          <p:nvPr/>
        </p:nvSpPr>
        <p:spPr bwMode="auto">
          <a:xfrm>
            <a:off x="6372200" y="2635047"/>
            <a:ext cx="979755"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chuí</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27" name="TextBox 3"/>
          <p:cNvSpPr txBox="1">
            <a:spLocks noChangeArrowheads="1"/>
          </p:cNvSpPr>
          <p:nvPr/>
        </p:nvSpPr>
        <p:spPr bwMode="auto">
          <a:xfrm>
            <a:off x="6429399" y="3797473"/>
            <a:ext cx="950913" cy="582613"/>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shuì</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
        <p:nvSpPr>
          <p:cNvPr id="45086" name="TextBox 3"/>
          <p:cNvSpPr txBox="1">
            <a:spLocks noChangeArrowheads="1"/>
          </p:cNvSpPr>
          <p:nvPr/>
        </p:nvSpPr>
        <p:spPr bwMode="auto">
          <a:xfrm>
            <a:off x="5334000" y="3257550"/>
            <a:ext cx="2129790" cy="58356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a:ln>
                  <a:noFill/>
                </a:ln>
                <a:solidFill>
                  <a:srgbClr val="000000"/>
                </a:solidFill>
                <a:effectLst/>
                <a:uLnTx/>
                <a:uFillTx/>
                <a:latin typeface="楷体"/>
                <a:ea typeface="楷体"/>
                <a:cs typeface="楷体"/>
              </a:rPr>
              <a:t>锤（      ）</a:t>
            </a:r>
            <a:endParaRPr kumimoji="0" lang="zh-CN" altLang="en-US" sz="3200" b="1" i="0" u="none" strike="noStrike" kern="1200" cap="none" spc="0" normalizeH="0" baseline="0" noProof="0">
              <a:ln>
                <a:noFill/>
              </a:ln>
              <a:solidFill>
                <a:srgbClr val="000000"/>
              </a:solidFill>
              <a:effectLst/>
              <a:uLnTx/>
              <a:uFillTx/>
              <a:latin typeface="黑体" panose="02010600030101010101" pitchFamily="2" charset="-122"/>
              <a:ea typeface="黑体" panose="02010600030101010101" pitchFamily="2" charset="-122"/>
              <a:cs typeface="+mn-cs"/>
            </a:endParaRPr>
          </a:p>
        </p:txBody>
      </p:sp>
      <p:sp>
        <p:nvSpPr>
          <p:cNvPr id="31" name="TextBox 3"/>
          <p:cNvSpPr txBox="1">
            <a:spLocks noChangeArrowheads="1"/>
          </p:cNvSpPr>
          <p:nvPr/>
        </p:nvSpPr>
        <p:spPr bwMode="auto">
          <a:xfrm>
            <a:off x="7604323" y="3257550"/>
            <a:ext cx="1008609"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rPr>
              <a:t>锤子</a:t>
            </a:r>
            <a:endPar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3" name="TextBox 3"/>
          <p:cNvSpPr txBox="1">
            <a:spLocks noChangeArrowheads="1"/>
          </p:cNvSpPr>
          <p:nvPr/>
        </p:nvSpPr>
        <p:spPr bwMode="auto">
          <a:xfrm>
            <a:off x="6400557" y="3257550"/>
            <a:ext cx="979755" cy="58477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err="1">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rPr>
              <a:t>chuí</a:t>
            </a:r>
            <a:endParaRPr kumimoji="0" lang="en-US" altLang="zh-CN" sz="3200" b="0" i="0" u="none" strike="noStrike" kern="1200" cap="none" spc="0" normalizeH="0" baseline="0" noProof="0" dirty="0">
              <a:ln>
                <a:noFill/>
              </a:ln>
              <a:solidFill>
                <a:srgbClr val="0000FF"/>
              </a:solidFill>
              <a:effectLst/>
              <a:uLnTx/>
              <a:uFillTx/>
              <a:latin typeface="汉语拼音" panose="000B0604020202020204" pitchFamily="34" charset="0"/>
              <a:ea typeface="宋体" panose="02010600030101010101" pitchFamily="2" charset="-122"/>
              <a:cs typeface="汉语拼音" panose="00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blinds(horizontal)">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linds(horizontal)">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blinds(horizontal)">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blinds(horizontal)">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linds(horizontal)">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24" grpId="0"/>
      <p:bldP spid="25" grpId="0"/>
      <p:bldP spid="26" grpId="0"/>
      <p:bldP spid="27" grpId="0"/>
      <p:bldP spid="31"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组合 1"/>
          <p:cNvGrpSpPr/>
          <p:nvPr/>
        </p:nvGrpSpPr>
        <p:grpSpPr bwMode="auto">
          <a:xfrm>
            <a:off x="3332981" y="492844"/>
            <a:ext cx="1743075" cy="566738"/>
            <a:chOff x="3406775" y="598488"/>
            <a:chExt cx="1743075" cy="566737"/>
          </a:xfrm>
        </p:grpSpPr>
        <p:sp>
          <p:nvSpPr>
            <p:cNvPr id="8" name="圆角矩形 7"/>
            <p:cNvSpPr/>
            <p:nvPr/>
          </p:nvSpPr>
          <p:spPr>
            <a:xfrm rot="555800">
              <a:off x="4675187"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 name="圆角矩形 8"/>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0" name="圆角矩形 9"/>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1" name="圆角矩形 10"/>
            <p:cNvSpPr/>
            <p:nvPr/>
          </p:nvSpPr>
          <p:spPr>
            <a:xfrm rot="21148334">
              <a:off x="34417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6098" name="矩形 1"/>
            <p:cNvSpPr>
              <a:spLocks noChangeArrowheads="1"/>
            </p:cNvSpPr>
            <p:nvPr/>
          </p:nvSpPr>
          <p:spPr bwMode="auto">
            <a:xfrm>
              <a:off x="3406775" y="598488"/>
              <a:ext cx="1743075" cy="566737"/>
            </a:xfrm>
            <a:prstGeom prst="rect">
              <a:avLst/>
            </a:prstGeom>
            <a:noFill/>
            <a:ln w="9525">
              <a:noFill/>
              <a:miter lim="800000"/>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a:ea typeface="楷体"/>
                  <a:cs typeface="楷体"/>
                </a:rPr>
                <a:t>词语解释</a:t>
              </a:r>
            </a:p>
          </p:txBody>
        </p:sp>
      </p:grpSp>
      <p:grpSp>
        <p:nvGrpSpPr>
          <p:cNvPr id="46082" name="组合 8"/>
          <p:cNvGrpSpPr/>
          <p:nvPr/>
        </p:nvGrpSpPr>
        <p:grpSpPr bwMode="auto">
          <a:xfrm>
            <a:off x="0" y="31750"/>
            <a:ext cx="2051050" cy="523875"/>
            <a:chOff x="0" y="-63"/>
            <a:chExt cx="3231" cy="823"/>
          </a:xfrm>
        </p:grpSpPr>
        <p:sp>
          <p:nvSpPr>
            <p:cNvPr id="46091" name="文本框 6"/>
            <p:cNvSpPr txBox="1">
              <a:spLocks noChangeArrowheads="1"/>
            </p:cNvSpPr>
            <p:nvPr/>
          </p:nvSpPr>
          <p:spPr bwMode="auto">
            <a:xfrm>
              <a:off x="678" y="-63"/>
              <a:ext cx="2553" cy="823"/>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Heiti SC Medium"/>
                </a:rPr>
                <a:t>预习检查</a:t>
              </a:r>
            </a:p>
          </p:txBody>
        </p:sp>
        <p:cxnSp>
          <p:nvCxnSpPr>
            <p:cNvPr id="28"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46083" name="矩形 2"/>
          <p:cNvSpPr>
            <a:spLocks noChangeArrowheads="1"/>
          </p:cNvSpPr>
          <p:nvPr/>
        </p:nvSpPr>
        <p:spPr bwMode="auto">
          <a:xfrm>
            <a:off x="759643" y="1162967"/>
            <a:ext cx="7316787" cy="3709987"/>
          </a:xfrm>
          <a:prstGeom prst="rect">
            <a:avLst/>
          </a:prstGeom>
          <a:noFill/>
          <a:ln w="9525">
            <a:noFill/>
            <a:miter lim="800000"/>
          </a:ln>
        </p:spPr>
        <p:txBody>
          <a:bodyPr>
            <a:spAutoFit/>
          </a:bodyPr>
          <a:lstStyle/>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侍弄</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srgbClr val="FF0000"/>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憔悴</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烂漫</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srgbClr val="FF0000"/>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诀</a:t>
            </a:r>
            <a:r>
              <a:rPr lang="zh-CN" altLang="en-US" sz="2400" b="1" dirty="0" smtClean="0">
                <a:solidFill>
                  <a:srgbClr val="FF0000"/>
                </a:solidFill>
                <a:latin typeface="楷体"/>
                <a:ea typeface="楷体"/>
                <a:cs typeface="楷体"/>
              </a:rPr>
              <a:t>别</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喜出望外</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srgbClr val="FF0000"/>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絮絮叨叨</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a:p>
            <a:pPr lvl="0" eaLnBrk="1" hangingPunct="1">
              <a:lnSpc>
                <a:spcPct val="140000"/>
              </a:lnSpc>
              <a:defRPr/>
            </a:pP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r>
              <a:rPr lang="zh-CN" altLang="en-US" sz="2400" b="1" dirty="0">
                <a:solidFill>
                  <a:srgbClr val="FF0000"/>
                </a:solidFill>
                <a:latin typeface="楷体"/>
                <a:ea typeface="楷体"/>
                <a:cs typeface="楷体"/>
              </a:rPr>
              <a:t>翻来覆去</a:t>
            </a:r>
            <a:r>
              <a:rPr kumimoji="0" lang="en-US" altLang="zh-CN" sz="2400" b="1" i="0" u="none" strike="noStrike" kern="1200" cap="none" spc="0" normalizeH="0" baseline="0" noProof="0" dirty="0" smtClean="0">
                <a:ln>
                  <a:noFill/>
                </a:ln>
                <a:solidFill>
                  <a:srgbClr val="FF0000"/>
                </a:solidFill>
                <a:effectLst/>
                <a:uLnTx/>
                <a:uFillTx/>
                <a:latin typeface="楷体"/>
                <a:ea typeface="楷体"/>
                <a:cs typeface="楷体"/>
              </a:rPr>
              <a:t>】</a:t>
            </a:r>
            <a:endParaRPr kumimoji="0" lang="zh-CN" altLang="en-US" sz="2400" b="1" i="0" u="none" strike="noStrike" kern="1200" cap="none" spc="0" normalizeH="0" baseline="0" noProof="0" dirty="0">
              <a:ln>
                <a:noFill/>
              </a:ln>
              <a:solidFill>
                <a:srgbClr val="FF0000"/>
              </a:solidFill>
              <a:effectLst/>
              <a:uLnTx/>
              <a:uFillTx/>
              <a:latin typeface="楷体"/>
              <a:ea typeface="楷体"/>
              <a:cs typeface="楷体"/>
            </a:endParaRPr>
          </a:p>
        </p:txBody>
      </p:sp>
      <p:sp>
        <p:nvSpPr>
          <p:cNvPr id="3" name="文本框 2"/>
          <p:cNvSpPr txBox="1">
            <a:spLocks noChangeArrowheads="1"/>
          </p:cNvSpPr>
          <p:nvPr/>
        </p:nvSpPr>
        <p:spPr bwMode="auto">
          <a:xfrm>
            <a:off x="1862138" y="1140619"/>
            <a:ext cx="2630487" cy="608012"/>
          </a:xfrm>
          <a:prstGeom prst="rect">
            <a:avLst/>
          </a:prstGeom>
          <a:noFill/>
          <a:ln w="9525">
            <a:noFill/>
            <a:miter lim="800000"/>
          </a:ln>
        </p:spPr>
        <p:txBody>
          <a:bodyPr wrap="non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文中指经营照管。</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4" name="文本框 3"/>
          <p:cNvSpPr txBox="1">
            <a:spLocks noChangeArrowheads="1"/>
          </p:cNvSpPr>
          <p:nvPr/>
        </p:nvSpPr>
        <p:spPr bwMode="auto">
          <a:xfrm>
            <a:off x="1862138" y="1751335"/>
            <a:ext cx="3549650" cy="46037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形容人瘦弱，面色不好。</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5" name="文本框 4"/>
          <p:cNvSpPr txBox="1">
            <a:spLocks noChangeArrowheads="1"/>
          </p:cNvSpPr>
          <p:nvPr/>
        </p:nvSpPr>
        <p:spPr bwMode="auto">
          <a:xfrm>
            <a:off x="1886446" y="2211710"/>
            <a:ext cx="3549650" cy="608012"/>
          </a:xfrm>
          <a:prstGeom prst="rect">
            <a:avLst/>
          </a:prstGeom>
          <a:noFill/>
          <a:ln w="9525">
            <a:noFill/>
            <a:miter lim="800000"/>
          </a:ln>
        </p:spPr>
        <p:txBody>
          <a:bodyPr wrap="non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文中指颜色鲜明而美丽。</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6" name="文本框 5"/>
          <p:cNvSpPr txBox="1">
            <a:spLocks noChangeArrowheads="1"/>
          </p:cNvSpPr>
          <p:nvPr/>
        </p:nvSpPr>
        <p:spPr bwMode="auto">
          <a:xfrm>
            <a:off x="1903387" y="2787774"/>
            <a:ext cx="4468813" cy="46037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分别（多指不易再见的离别）。</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7" name="文本框 6"/>
          <p:cNvSpPr txBox="1">
            <a:spLocks noChangeArrowheads="1"/>
          </p:cNvSpPr>
          <p:nvPr/>
        </p:nvSpPr>
        <p:spPr bwMode="auto">
          <a:xfrm>
            <a:off x="2534691" y="3219822"/>
            <a:ext cx="4773613" cy="608012"/>
          </a:xfrm>
          <a:prstGeom prst="rect">
            <a:avLst/>
          </a:prstGeom>
          <a:noFill/>
          <a:ln w="9525">
            <a:noFill/>
            <a:miter lim="800000"/>
          </a:ln>
        </p:spPr>
        <p:txBody>
          <a:bodyPr wrap="none">
            <a:spAutoFit/>
          </a:bodyPr>
          <a:lstStyle/>
          <a:p>
            <a:pPr marL="0" marR="0" lvl="0" indent="0" algn="l" defTabSz="914400" rtl="0" eaLnBrk="1" fontAlgn="base" latinLnBrk="0" hangingPunct="1">
              <a:lnSpc>
                <a:spcPct val="14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遇到出乎意料的喜事而特别高兴。</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12" name="文本框 11"/>
          <p:cNvSpPr txBox="1">
            <a:spLocks noChangeArrowheads="1"/>
          </p:cNvSpPr>
          <p:nvPr/>
        </p:nvSpPr>
        <p:spPr bwMode="auto">
          <a:xfrm>
            <a:off x="2474979" y="3795886"/>
            <a:ext cx="3897221" cy="46166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形容说</a:t>
            </a:r>
            <a:r>
              <a:rPr kumimoji="0" lang="zh-CN" altLang="en-US" sz="2400" b="1" i="0" u="none" strike="noStrike" kern="1200" cap="none" spc="0" normalizeH="0" baseline="0" noProof="0" dirty="0" smtClean="0">
                <a:ln>
                  <a:noFill/>
                </a:ln>
                <a:solidFill>
                  <a:prstClr val="black"/>
                </a:solidFill>
                <a:effectLst/>
                <a:uLnTx/>
                <a:uFillTx/>
                <a:latin typeface="楷体"/>
                <a:ea typeface="楷体"/>
                <a:cs typeface="楷体"/>
                <a:sym typeface="+mn-ea"/>
              </a:rPr>
              <a:t>话啰唆，</a:t>
            </a: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来回地说。</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
        <p:nvSpPr>
          <p:cNvPr id="13" name="文本框 12"/>
          <p:cNvSpPr txBox="1">
            <a:spLocks noChangeArrowheads="1"/>
          </p:cNvSpPr>
          <p:nvPr/>
        </p:nvSpPr>
        <p:spPr bwMode="auto">
          <a:xfrm>
            <a:off x="2499048" y="4343623"/>
            <a:ext cx="1712912" cy="460375"/>
          </a:xfrm>
          <a:prstGeom prst="rect">
            <a:avLst/>
          </a:prstGeom>
          <a:noFill/>
          <a:ln w="9525">
            <a:noFill/>
            <a:miter lim="800000"/>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a:ea typeface="楷体"/>
                <a:cs typeface="楷体"/>
                <a:sym typeface="+mn-ea"/>
              </a:rPr>
              <a:t>来回翻身。</a:t>
            </a:r>
            <a:endParaRPr kumimoji="0" lang="zh-CN" altLang="en-US" sz="2400" b="1" i="0" u="none" strike="noStrike" kern="1200" cap="none" spc="0" normalizeH="0" baseline="0" noProof="0" dirty="0">
              <a:ln>
                <a:noFill/>
              </a:ln>
              <a:solidFill>
                <a:prstClr val="black"/>
              </a:solidFill>
              <a:effectLst/>
              <a:uLnTx/>
              <a:uFillTx/>
              <a:latin typeface="楷体"/>
              <a:ea typeface="楷体"/>
              <a:cs typeface="楷体"/>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2" grpId="0"/>
      <p:bldP spid="13" grpId="0"/>
    </p:bldLst>
  </p:timing>
</p:sld>
</file>

<file path=ppt/theme/theme1.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999</TotalTime>
  <Words>5242</Words>
  <Application>Microsoft Office PowerPoint</Application>
  <PresentationFormat>全屏显示(16:9)</PresentationFormat>
  <Paragraphs>353</Paragraphs>
  <Slides>63</Slides>
  <Notes>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Kaiti SC</vt:lpstr>
      <vt:lpstr>楷体</vt:lpstr>
      <vt:lpstr>Times New Roman</vt:lpstr>
      <vt:lpstr>Calibri</vt:lpstr>
      <vt:lpstr>Xingkai SC</vt:lpstr>
      <vt:lpstr>Dotum</vt:lpstr>
      <vt:lpstr>楷体_GB2312</vt:lpstr>
      <vt:lpstr>方正书宋_GBK</vt:lpstr>
      <vt:lpstr>微软雅黑</vt:lpstr>
      <vt:lpstr>华文楷体</vt:lpstr>
      <vt:lpstr>汉语拼音</vt:lpstr>
      <vt:lpstr>Heiti SC Medium</vt:lpstr>
      <vt:lpstr>黑体</vt:lpstr>
      <vt:lpstr>Wingdings</vt:lpstr>
      <vt:lpstr>Impact</vt:lpstr>
      <vt:lpstr>1_《七彩课堂》课件模板（新）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973</cp:revision>
  <dcterms:created xsi:type="dcterms:W3CDTF">2018-11-06T06:39:21Z</dcterms:created>
  <dcterms:modified xsi:type="dcterms:W3CDTF">2024-08-19T03:17:54Z</dcterms:modified>
</cp:coreProperties>
</file>